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  <p:sldId id="258" r:id="rId4"/>
    <p:sldId id="259" r:id="rId5"/>
    <p:sldId id="29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4" r:id="rId16"/>
    <p:sldId id="269" r:id="rId17"/>
    <p:sldId id="289" r:id="rId18"/>
    <p:sldId id="270" r:id="rId19"/>
    <p:sldId id="291" r:id="rId20"/>
    <p:sldId id="271" r:id="rId21"/>
    <p:sldId id="292" r:id="rId22"/>
    <p:sldId id="272" r:id="rId23"/>
    <p:sldId id="293" r:id="rId24"/>
    <p:sldId id="273" r:id="rId25"/>
    <p:sldId id="275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94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55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4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554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9A58E44-53CA-4239-8F79-C6ACB2EE79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6" grpId="0"/>
      <p:bldP spid="65547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55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1C94D-C601-4CDC-A98C-0D32432385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1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35EFA-FAB3-4BE6-A91E-E7B553B1DC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7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5178056-CF64-423C-935C-927E91C709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43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0F42316-DBC9-4C12-98FA-178AC6FDBE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76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860B580-FB5A-4600-AB71-20DA33C31F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7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9EDAC-974E-4438-8CCB-B69BDD9B8B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CF3B6-81E7-47C6-82FE-C7F7A95FFE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1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1831A-C282-45D3-83A8-B8EF10207A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4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8963D-4DEF-4E1A-BC69-01BD9B0878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5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A89D9-C515-4AEF-98F1-25709B6042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47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20D13-FF85-4A41-8A16-48F99CA42A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9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5E077-DCF0-4A80-800B-D273FD6CEC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7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DCBD0-9E7B-416F-A3EA-1239515872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451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1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1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1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1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2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452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B411498D-B1B5-42F7-AA91-10F27A80349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4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4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4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4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2" grpId="0"/>
      <p:bldP spid="6452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452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452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452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452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45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itosis%20P.P.%20Clips/Prophase__The_First_Stage_of_Mitosis.as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clintoncc.suny.edu/faculty/Michael.Gregory/files/Bio%20101/Bio%20101%20Lectures/mitosis/whitefish_mitosis_prophase_metaphase_anaphaseX400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itosis%20P.P.%20Clips/Metaphase__The_Second_Stage_of_Mitosis.as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../../WORKGROUPS/Physical%20Education%20-%20Kurt%20Huizenga/Cell%20Size.as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clintoncc.suny.edu/faculty/Michael.Gregory/files/Bio%20101/Bio%20101%20Lectures/mitosis/whitefish_mitosis_anaphaseX400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itosis%20P.P.%20Clips/Anaphase__The_Third_Stage_of_Mitosis.as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clintoncc.suny.edu/faculty/Michael.Gregory/files/Bio%20101/Bio%20101%20Lectures/mitosis/whitefish_mitosis_telophaseX400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itosis%20P.P.%20Clips/Telophase__The_Final_Stage_of_Mitosis.as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../../WORKGROUPS/Physical%20Education%20-%20Kurt%20Huizenga/Meiosis__Making_Haploid_Cells_Used_for_Sexual_Reproduction.as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itosis%20P.P.%20Clips/Cell%20Size.a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Cell Growth and Division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 phase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DNA is replicated</a:t>
            </a:r>
          </a:p>
          <a:p>
            <a:r>
              <a:rPr lang="en-US"/>
              <a:t>DNA is stored in structures called Chromosomes</a:t>
            </a:r>
          </a:p>
          <a:p>
            <a:r>
              <a:rPr lang="en-US"/>
              <a:t>Chromosomes are usually only visible during cell division, but they replicate before that.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Chromosomes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Each Chromosome consists of two sister chromatids</a:t>
            </a:r>
          </a:p>
          <a:p>
            <a:r>
              <a:rPr lang="en-US" sz="2800"/>
              <a:t>Connected at Centromere</a:t>
            </a:r>
          </a:p>
          <a:p>
            <a:r>
              <a:rPr lang="en-US" sz="2800"/>
              <a:t>When the cell divides each daughter cell gets one of the  chromatids</a:t>
            </a:r>
          </a:p>
        </p:txBody>
      </p:sp>
      <p:pic>
        <p:nvPicPr>
          <p:cNvPr id="12296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999" b="39609"/>
          <a:stretch>
            <a:fillRect/>
          </a:stretch>
        </p:blipFill>
        <p:spPr>
          <a:xfrm>
            <a:off x="1600200" y="1600200"/>
            <a:ext cx="19812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</a:t>
            </a:r>
            <a:r>
              <a:rPr lang="en-US" baseline="-25000"/>
              <a:t>2</a:t>
            </a:r>
            <a:r>
              <a:rPr lang="en-US"/>
              <a:t> phase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Shortest part of Interphase</a:t>
            </a:r>
          </a:p>
          <a:p>
            <a:r>
              <a:rPr lang="en-US"/>
              <a:t>In this phase the cell prepares for mitosis</a:t>
            </a:r>
          </a:p>
          <a:p>
            <a:r>
              <a:rPr lang="en-US"/>
              <a:t>Certain organelles are produced that the cell needs in mitosis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 phase</a:t>
            </a:r>
            <a:br>
              <a:rPr lang="en-US" sz="4000"/>
            </a:br>
            <a:endParaRPr lang="en-US" sz="4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After interphase the cell starts the m phase</a:t>
            </a:r>
          </a:p>
          <a:p>
            <a:r>
              <a:rPr lang="en-US"/>
              <a:t>This phase has two parts</a:t>
            </a:r>
          </a:p>
          <a:p>
            <a:pPr lvl="1"/>
            <a:r>
              <a:rPr lang="en-US"/>
              <a:t>Mitosis</a:t>
            </a:r>
          </a:p>
          <a:p>
            <a:pPr lvl="1"/>
            <a:r>
              <a:rPr lang="en-US"/>
              <a:t>Cytokinesis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Mitosis	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four stages to mitosis</a:t>
            </a:r>
          </a:p>
          <a:p>
            <a:r>
              <a:rPr lang="en-US"/>
              <a:t>Prophase</a:t>
            </a:r>
          </a:p>
          <a:p>
            <a:r>
              <a:rPr lang="en-US"/>
              <a:t>Metaphase</a:t>
            </a:r>
          </a:p>
          <a:p>
            <a:r>
              <a:rPr lang="en-US"/>
              <a:t>Anaphase</a:t>
            </a:r>
          </a:p>
          <a:p>
            <a:r>
              <a:rPr lang="en-US"/>
              <a:t>Telophase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Mitosis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/>
            </a:r>
            <a:br>
              <a:rPr lang="en-US" b="1"/>
            </a:br>
            <a:endParaRPr lang="en-US" b="1"/>
          </a:p>
        </p:txBody>
      </p:sp>
      <p:graphicFrame>
        <p:nvGraphicFramePr>
          <p:cNvPr id="31761" name="Group 17"/>
          <p:cNvGraphicFramePr>
            <a:graphicFrameLocks noGrp="1"/>
          </p:cNvGraphicFramePr>
          <p:nvPr/>
        </p:nvGraphicFramePr>
        <p:xfrm>
          <a:off x="1793875" y="2405063"/>
          <a:ext cx="5556250" cy="2049462"/>
        </p:xfrm>
        <a:graphic>
          <a:graphicData uri="http://schemas.openxmlformats.org/drawingml/2006/table">
            <a:tbl>
              <a:tblPr/>
              <a:tblGrid>
                <a:gridCol w="5556250"/>
              </a:tblGrid>
              <a:tr h="1606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9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Schematically: for diploid mothercells (for example somatic cells of human) </a:t>
                      </a:r>
                      <a:br>
                        <a:rPr kumimoji="0" 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</a:b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1751" name="Picture 7" descr="mitosis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3" y="2451100"/>
            <a:ext cx="539115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Prophase</a:t>
            </a:r>
          </a:p>
        </p:txBody>
      </p:sp>
      <p:graphicFrame>
        <p:nvGraphicFramePr>
          <p:cNvPr id="19473" name="Group 17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4038600" cy="2187575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2187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 </a:t>
                      </a:r>
                      <a:r>
                        <a:rPr kumimoji="0" lang="en-US" sz="9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                                  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7" name="Rectangle 21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en-US" sz="2400"/>
          </a:p>
        </p:txBody>
      </p:sp>
      <p:sp>
        <p:nvSpPr>
          <p:cNvPr id="19478" name="Rectangle 22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Longest phase of mitosis</a:t>
            </a:r>
          </a:p>
          <a:p>
            <a:pPr>
              <a:lnSpc>
                <a:spcPct val="90000"/>
              </a:lnSpc>
            </a:pPr>
            <a:r>
              <a:rPr lang="en-US" sz="2400"/>
              <a:t>Chromosomes become visible</a:t>
            </a:r>
          </a:p>
          <a:p>
            <a:pPr>
              <a:lnSpc>
                <a:spcPct val="90000"/>
              </a:lnSpc>
            </a:pPr>
            <a:r>
              <a:rPr lang="en-US" sz="2400"/>
              <a:t>Centrioles separate to the ends of the cell and a spindle forms</a:t>
            </a:r>
          </a:p>
          <a:p>
            <a:pPr>
              <a:lnSpc>
                <a:spcPct val="90000"/>
              </a:lnSpc>
            </a:pPr>
            <a:r>
              <a:rPr lang="en-US" sz="2400"/>
              <a:t>Chromosomes attach to the spindle at the centromere</a:t>
            </a:r>
          </a:p>
          <a:p>
            <a:pPr>
              <a:lnSpc>
                <a:spcPct val="90000"/>
              </a:lnSpc>
            </a:pPr>
            <a:r>
              <a:rPr lang="en-US" sz="2400"/>
              <a:t>Nucleolus dissapears and nuclear envelope breaks down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19464" name="Picture 8" descr="proph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3352800" cy="207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5" name="Picture 19" descr="proph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86200"/>
            <a:ext cx="3019425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 u="sng">
                <a:hlinkClick r:id="rId2" action="ppaction://hlinkfile"/>
              </a:rPr>
              <a:t>PROPHASE</a:t>
            </a:r>
            <a:endParaRPr lang="en-US" u="sng"/>
          </a:p>
          <a:p>
            <a:pPr>
              <a:buFont typeface="Wingdings" pitchFamily="2" charset="2"/>
              <a:buNone/>
            </a:pPr>
            <a:endParaRPr lang="en-US" u="sng"/>
          </a:p>
          <a:p>
            <a:pPr>
              <a:buFont typeface="Wingdings" pitchFamily="2" charset="2"/>
              <a:buNone/>
            </a:pPr>
            <a:r>
              <a:rPr lang="en-US"/>
              <a:t>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Metaphase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Usually very short</a:t>
            </a:r>
          </a:p>
          <a:p>
            <a:r>
              <a:rPr lang="en-US" sz="2800"/>
              <a:t>Chromosomes line up at the center of the cell</a:t>
            </a:r>
          </a:p>
          <a:p>
            <a:r>
              <a:rPr lang="en-US" sz="2800"/>
              <a:t>Microtubules connect centromere to the spindle</a:t>
            </a:r>
          </a:p>
          <a:p>
            <a:endParaRPr lang="en-US" sz="2800"/>
          </a:p>
        </p:txBody>
      </p:sp>
      <p:sp>
        <p:nvSpPr>
          <p:cNvPr id="21509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48200" y="1600200"/>
            <a:ext cx="4038600" cy="2187575"/>
          </a:xfrm>
        </p:spPr>
        <p:txBody>
          <a:bodyPr/>
          <a:lstStyle/>
          <a:p>
            <a:endParaRPr lang="en-US" sz="2400"/>
          </a:p>
        </p:txBody>
      </p:sp>
      <p:sp>
        <p:nvSpPr>
          <p:cNvPr id="21510" name="Rectangle 6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en-US" sz="240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/>
              <a:t/>
            </a:r>
            <a:br>
              <a:rPr lang="en-US"/>
            </a:br>
            <a:endParaRPr lang="en-US"/>
          </a:p>
        </p:txBody>
      </p:sp>
      <p:graphicFrame>
        <p:nvGraphicFramePr>
          <p:cNvPr id="21522" name="Group 18"/>
          <p:cNvGraphicFramePr>
            <a:graphicFrameLocks noGrp="1"/>
          </p:cNvGraphicFramePr>
          <p:nvPr/>
        </p:nvGraphicFramePr>
        <p:xfrm>
          <a:off x="0" y="641350"/>
          <a:ext cx="182563" cy="1255395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84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 </a:t>
                      </a:r>
                      <a:r>
                        <a:rPr kumimoji="0" lang="en-US" sz="9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                                  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1513" name="Picture 9" descr="metaph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52600"/>
            <a:ext cx="3200400" cy="197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4" name="Picture 20" descr="whitefish_mitosis_prophase_metaphase_anaphaseX400.jpg (33116 bytes)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962400"/>
            <a:ext cx="3048000" cy="211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	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 u="sng">
                <a:hlinkClick r:id="rId2" action="ppaction://hlinkfile"/>
              </a:rPr>
              <a:t>Metaphase</a:t>
            </a:r>
            <a:endParaRPr lang="en-US" u="sn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hlinkClick r:id="rId2" action="ppaction://hlinkfile"/>
              </a:rPr>
              <a:t>10.1 Cell Growth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would happen to a cell if it kept growing?</a:t>
            </a:r>
          </a:p>
          <a:p>
            <a:r>
              <a:rPr lang="en-US"/>
              <a:t>Cell divides instead </a:t>
            </a:r>
          </a:p>
          <a:p>
            <a:r>
              <a:rPr lang="en-US"/>
              <a:t>Two reasons</a:t>
            </a:r>
          </a:p>
          <a:p>
            <a:pPr lvl="1"/>
            <a:r>
              <a:rPr lang="en-US"/>
              <a:t>DNA would not be able to keep up with the needs of the cell</a:t>
            </a:r>
          </a:p>
          <a:p>
            <a:pPr lvl="1"/>
            <a:r>
              <a:rPr lang="en-US"/>
              <a:t>Surface area to volume ratio becomes inefficient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Anaphase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038600" cy="2187575"/>
          </a:xfrm>
        </p:spPr>
        <p:txBody>
          <a:bodyPr/>
          <a:lstStyle/>
          <a:p>
            <a:endParaRPr lang="en-US" sz="2400"/>
          </a:p>
        </p:txBody>
      </p:sp>
      <p:sp>
        <p:nvSpPr>
          <p:cNvPr id="23557" name="Rectangle 5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en-US" sz="2400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800"/>
              <a:t>Centromeres separate</a:t>
            </a:r>
          </a:p>
          <a:p>
            <a:r>
              <a:rPr lang="en-US" sz="2800"/>
              <a:t>Chromatids separate and begin to move toward poles, they do not stop until they are in two groups, one at each pole</a:t>
            </a:r>
          </a:p>
          <a:p>
            <a:endParaRPr lang="en-US" sz="2800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/>
              <a:t/>
            </a:r>
            <a:br>
              <a:rPr lang="en-US"/>
            </a:br>
            <a:endParaRPr lang="en-US"/>
          </a:p>
        </p:txBody>
      </p:sp>
      <p:graphicFrame>
        <p:nvGraphicFramePr>
          <p:cNvPr id="23570" name="Group 18"/>
          <p:cNvGraphicFramePr>
            <a:graphicFrameLocks noGrp="1"/>
          </p:cNvGraphicFramePr>
          <p:nvPr/>
        </p:nvGraphicFramePr>
        <p:xfrm>
          <a:off x="0" y="641350"/>
          <a:ext cx="182563" cy="1255395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84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 </a:t>
                      </a:r>
                      <a:r>
                        <a:rPr kumimoji="0" lang="en-US" sz="9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                                  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561" name="Picture 9" descr="anaph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3276600" cy="202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72" name="Picture 20" descr="whitefish_mitosis_anaphaseX400.jpg (11443 bytes)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86200"/>
            <a:ext cx="2895600" cy="267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 u="sng">
                <a:hlinkClick r:id="rId2" action="ppaction://hlinkfile"/>
              </a:rPr>
              <a:t>ANAPHASE</a:t>
            </a:r>
            <a:endParaRPr lang="en-US" u="sng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Telophase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038600" cy="2187575"/>
          </a:xfrm>
        </p:spPr>
        <p:txBody>
          <a:bodyPr/>
          <a:lstStyle/>
          <a:p>
            <a:endParaRPr lang="en-US" sz="2400"/>
          </a:p>
        </p:txBody>
      </p:sp>
      <p:sp>
        <p:nvSpPr>
          <p:cNvPr id="25605" name="Rectangle 5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en-US" sz="2400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800"/>
              <a:t>Chromosomes begin to unravel and become less distinct</a:t>
            </a:r>
          </a:p>
          <a:p>
            <a:r>
              <a:rPr lang="en-US" sz="2800"/>
              <a:t>Nuclear envelope reforms and a nucleolus is visible again</a:t>
            </a:r>
          </a:p>
          <a:p>
            <a:r>
              <a:rPr lang="en-US" sz="2800"/>
              <a:t>Spindle breaks apart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/>
              <a:t/>
            </a:r>
            <a:br>
              <a:rPr lang="en-US"/>
            </a:br>
            <a:endParaRPr lang="en-US"/>
          </a:p>
        </p:txBody>
      </p:sp>
      <p:graphicFrame>
        <p:nvGraphicFramePr>
          <p:cNvPr id="25618" name="Group 18"/>
          <p:cNvGraphicFramePr>
            <a:graphicFrameLocks noGrp="1"/>
          </p:cNvGraphicFramePr>
          <p:nvPr/>
        </p:nvGraphicFramePr>
        <p:xfrm>
          <a:off x="0" y="641350"/>
          <a:ext cx="182563" cy="1255395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84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 </a:t>
                      </a:r>
                      <a:r>
                        <a:rPr kumimoji="0" lang="en-US" sz="9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                                  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5609" name="Picture 9" descr="teloph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2438400"/>
            <a:ext cx="3505200" cy="216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20" name="Picture 20" descr="whitefish_mitosis_telophaseX400.jpg (15397 bytes)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86200"/>
            <a:ext cx="28575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>
                <a:hlinkClick r:id="rId2" action="ppaction://hlinkfile"/>
              </a:rPr>
              <a:t>TELOPHASE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Cytokinesis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Cytokinesis is division of the cytoplasm</a:t>
            </a:r>
          </a:p>
          <a:p>
            <a:pPr>
              <a:lnSpc>
                <a:spcPct val="90000"/>
              </a:lnSpc>
            </a:pPr>
            <a:r>
              <a:rPr lang="en-US" sz="2800"/>
              <a:t>In animals the cell membrane pinches together</a:t>
            </a:r>
          </a:p>
          <a:p>
            <a:pPr>
              <a:lnSpc>
                <a:spcPct val="90000"/>
              </a:lnSpc>
            </a:pPr>
            <a:r>
              <a:rPr lang="en-US" sz="2800"/>
              <a:t>In plant cells a cell plate forms starting at the center and extending toward the edges of the cell.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48200" y="1600200"/>
            <a:ext cx="4038600" cy="2187575"/>
          </a:xfrm>
        </p:spPr>
        <p:txBody>
          <a:bodyPr/>
          <a:lstStyle/>
          <a:p>
            <a:endParaRPr lang="en-US" sz="2400"/>
          </a:p>
        </p:txBody>
      </p:sp>
      <p:sp>
        <p:nvSpPr>
          <p:cNvPr id="27654" name="Rectangle 6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400"/>
          </a:p>
        </p:txBody>
      </p:sp>
      <p:pic>
        <p:nvPicPr>
          <p:cNvPr id="27656" name="Picture 8" descr="cytokine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81200"/>
            <a:ext cx="27432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Regulating the cell cycle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Cells divide at different rates</a:t>
            </a:r>
          </a:p>
          <a:p>
            <a:r>
              <a:rPr lang="en-US"/>
              <a:t>Some cells never divide, neurons</a:t>
            </a:r>
          </a:p>
          <a:p>
            <a:r>
              <a:rPr lang="en-US"/>
              <a:t>Some cells divide regularly</a:t>
            </a:r>
          </a:p>
          <a:p>
            <a:r>
              <a:rPr lang="en-US"/>
              <a:t>In the 80’s scientists discovered a protein called cyclin that seems to regulate cell growth</a:t>
            </a:r>
          </a:p>
          <a:p>
            <a:r>
              <a:rPr lang="en-US"/>
              <a:t>Cyclins regulate the timing of the cell cycle in eukaryotic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Cell Cycle Regulators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years scientists tried to figure out what regulated this process</a:t>
            </a:r>
          </a:p>
          <a:p>
            <a:r>
              <a:rPr lang="en-US"/>
              <a:t>In 80’s a protein was discovered that appeared to do that </a:t>
            </a:r>
          </a:p>
          <a:p>
            <a:r>
              <a:rPr lang="en-US"/>
              <a:t>Cyclins regulate the timing of the cell cycle</a:t>
            </a:r>
          </a:p>
          <a:p>
            <a:r>
              <a:rPr lang="en-US"/>
              <a:t>Since this discovery, several more regulators have been found.  </a:t>
            </a:r>
          </a:p>
          <a:p>
            <a:r>
              <a:rPr lang="en-US"/>
              <a:t>Scientists classify them as two types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regulators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Proteins that use things inside the cell to decide when it is time to divide</a:t>
            </a:r>
          </a:p>
          <a:p>
            <a:r>
              <a:rPr lang="en-US"/>
              <a:t>Some watch things like chromosome duplication and make sure it is finished before the cell divides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External Regulators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Respond to occurrences outside of the cell</a:t>
            </a:r>
          </a:p>
          <a:p>
            <a:r>
              <a:rPr lang="en-US"/>
              <a:t>Cause the cell to speed up or slow down cell division</a:t>
            </a:r>
          </a:p>
          <a:p>
            <a:r>
              <a:rPr lang="en-US"/>
              <a:t>Growth, mending wounds</a:t>
            </a:r>
          </a:p>
          <a:p>
            <a:r>
              <a:rPr lang="en-US"/>
              <a:t>Nearby cells or molecules can inhibit excessive growth</a:t>
            </a:r>
          </a:p>
          <a:p>
            <a:r>
              <a:rPr lang="en-US"/>
              <a:t>Pg. 250 petri dish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Cancer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Cancer is the inability to control cell division</a:t>
            </a:r>
          </a:p>
          <a:p>
            <a:r>
              <a:rPr lang="en-US"/>
              <a:t>Cells continue to divide and usually damage cells around them</a:t>
            </a:r>
          </a:p>
          <a:p>
            <a:r>
              <a:rPr lang="en-US"/>
              <a:t>Several reasons exist for the different types of cancer both external and internal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DNA Overload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DNA controls cells functions</a:t>
            </a:r>
          </a:p>
          <a:p>
            <a:r>
              <a:rPr lang="en-US"/>
              <a:t>As the cell becomes too big the DNA cannot keep up with all of the functions that the cell requires</a:t>
            </a:r>
          </a:p>
          <a:p>
            <a:r>
              <a:rPr lang="en-US"/>
              <a:t>Cell needs to make more DNA to keep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Stem cells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Read pg. 253</a:t>
            </a:r>
          </a:p>
          <a:p>
            <a:r>
              <a:rPr lang="en-US"/>
              <a:t>Class 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Meiosis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2800"/>
              <a:t>Meiosis is the process of reduction division in which the number of chromosomes per cell is cut in half and homologous chromosomes that exist in a diploid cell are separated. </a:t>
            </a:r>
          </a:p>
          <a:p>
            <a:r>
              <a:rPr kumimoji="1" lang="en-US" sz="2800"/>
              <a:t>Basically, it is mitosis that happens two times to make 4 daughter cells with a haploid chromosome number.</a:t>
            </a:r>
          </a:p>
          <a:p>
            <a:r>
              <a:rPr kumimoji="1" lang="en-US" sz="2800"/>
              <a:t>Diploid cells have two sets of chromosomes</a:t>
            </a:r>
          </a:p>
          <a:p>
            <a:r>
              <a:rPr kumimoji="1" lang="en-US" sz="2800"/>
              <a:t>Haploid cells have one set of chromosomes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Meiosis has two stages </a:t>
            </a:r>
          </a:p>
          <a:p>
            <a:r>
              <a:rPr lang="en-US"/>
              <a:t>Meiosis I</a:t>
            </a:r>
          </a:p>
          <a:p>
            <a:r>
              <a:rPr lang="en-US"/>
              <a:t>Meiosis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Meiosis I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Before this stage each chromosome is replicated</a:t>
            </a:r>
          </a:p>
          <a:p>
            <a:r>
              <a:rPr lang="en-US"/>
              <a:t>Each chromosome finds its homologous pair forming a tetrad</a:t>
            </a:r>
          </a:p>
          <a:p>
            <a:r>
              <a:rPr lang="en-US"/>
              <a:t>Within the tetrad portions of homologous chromatids may be switched around </a:t>
            </a:r>
          </a:p>
          <a:p>
            <a:r>
              <a:rPr lang="en-US"/>
              <a:t>This is called crossing over and forms new allele combinations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homologous chromosomes randomly separate to each pole forming two diploid cells that are different from each other and different from the parent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Meiosis II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These two daughter cells go through another cell division without replication of its DNA</a:t>
            </a:r>
          </a:p>
          <a:p>
            <a:pPr>
              <a:lnSpc>
                <a:spcPct val="90000"/>
              </a:lnSpc>
            </a:pPr>
            <a:r>
              <a:rPr lang="en-US"/>
              <a:t>Chromatids split and go to the separate poles</a:t>
            </a:r>
          </a:p>
          <a:p>
            <a:pPr>
              <a:lnSpc>
                <a:spcPct val="90000"/>
              </a:lnSpc>
            </a:pPr>
            <a:r>
              <a:rPr lang="en-US"/>
              <a:t>This results in 4 haploid cells each different from each other and different from the parent cell</a:t>
            </a:r>
          </a:p>
          <a:p>
            <a:pPr>
              <a:lnSpc>
                <a:spcPct val="90000"/>
              </a:lnSpc>
            </a:pPr>
            <a:r>
              <a:rPr lang="en-US"/>
              <a:t>These cells are called gametes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males the gamete is called a sperm and each of the four cells makes one</a:t>
            </a:r>
          </a:p>
          <a:p>
            <a:r>
              <a:rPr lang="en-US"/>
              <a:t>In females one of the four cells usually gets most of the cytoplasm, making it the egg and the other three are called polar bodies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Mitosis vs. Meiosis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Cycles appear similar, but they are very different</a:t>
            </a:r>
          </a:p>
          <a:p>
            <a:r>
              <a:rPr lang="en-US"/>
              <a:t>Mitosis makes two identical diploid cells that are identical to the parent</a:t>
            </a:r>
          </a:p>
          <a:p>
            <a:r>
              <a:rPr lang="en-US"/>
              <a:t>Different types of cells undergo Mitosis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Two cycles that are very similar</a:t>
            </a:r>
          </a:p>
          <a:p>
            <a:r>
              <a:rPr lang="en-US"/>
              <a:t>Meiosis makes four haploid cells from one diploid cell, all four are genetically different</a:t>
            </a:r>
          </a:p>
          <a:p>
            <a:r>
              <a:rPr lang="en-US"/>
              <a:t>Only sex cells undergo Meiosis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pPr algn="ctr"/>
            <a:r>
              <a:rPr lang="en-US">
                <a:hlinkClick r:id="rId2" action="ppaction://hlinkfile"/>
              </a:rPr>
              <a:t>MEIOSIS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Surface area to volume ratio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Cells exchange materials over a membrane, ex. water, nutrients, waste</a:t>
            </a:r>
          </a:p>
          <a:p>
            <a:pPr>
              <a:lnSpc>
                <a:spcPct val="90000"/>
              </a:lnSpc>
            </a:pPr>
            <a:r>
              <a:rPr lang="en-US"/>
              <a:t>Surface area of the cell controls the rate things go in and out.</a:t>
            </a:r>
          </a:p>
          <a:p>
            <a:pPr>
              <a:lnSpc>
                <a:spcPct val="90000"/>
              </a:lnSpc>
            </a:pPr>
            <a:r>
              <a:rPr lang="en-US"/>
              <a:t>Volume of the cell determines the amount of things that need to go in and out</a:t>
            </a:r>
          </a:p>
          <a:p>
            <a:pPr>
              <a:lnSpc>
                <a:spcPct val="90000"/>
              </a:lnSpc>
            </a:pPr>
            <a:r>
              <a:rPr lang="en-US"/>
              <a:t>The bigger the cell the more things that need to get in and out, but the volume grows faster than the surface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	</a:t>
            </a:r>
            <a:r>
              <a:rPr lang="en-US" u="sng">
                <a:hlinkClick r:id="rId2" action="ppaction://hlinkfile"/>
              </a:rPr>
              <a:t>Surface Area vs. Volume</a:t>
            </a:r>
            <a:endParaRPr lang="en-US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Therefore a cell must divide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Cell division is the process by which a cell divides</a:t>
            </a:r>
          </a:p>
          <a:p>
            <a:r>
              <a:rPr lang="en-US"/>
              <a:t>One cell replicates its DNA and splits into two identical daughter cells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Cell Cycle</a:t>
            </a:r>
          </a:p>
        </p:txBody>
      </p:sp>
      <p:pic>
        <p:nvPicPr>
          <p:cNvPr id="717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0388" y="1600200"/>
            <a:ext cx="5483225" cy="4530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Interphase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of the time the cell is in interphase</a:t>
            </a:r>
          </a:p>
          <a:p>
            <a:r>
              <a:rPr lang="en-US"/>
              <a:t>Interphase consists of three stages</a:t>
            </a:r>
          </a:p>
          <a:p>
            <a:r>
              <a:rPr lang="en-US"/>
              <a:t>G</a:t>
            </a:r>
            <a:r>
              <a:rPr lang="en-US" baseline="-25000"/>
              <a:t>1 </a:t>
            </a:r>
            <a:r>
              <a:rPr lang="en-US"/>
              <a:t>phase</a:t>
            </a:r>
          </a:p>
          <a:p>
            <a:r>
              <a:rPr lang="en-US"/>
              <a:t>S phase</a:t>
            </a:r>
          </a:p>
          <a:p>
            <a:r>
              <a:rPr lang="en-US"/>
              <a:t>G</a:t>
            </a:r>
            <a:r>
              <a:rPr lang="en-US" baseline="-25000"/>
              <a:t>2</a:t>
            </a:r>
            <a:r>
              <a:rPr lang="en-US"/>
              <a:t> phase</a:t>
            </a:r>
          </a:p>
          <a:p>
            <a:endParaRPr lang="en-US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</a:t>
            </a:r>
            <a:r>
              <a:rPr lang="en-US" baseline="-25000"/>
              <a:t>1 </a:t>
            </a:r>
            <a:r>
              <a:rPr lang="en-US"/>
              <a:t>phase cells grow </a:t>
            </a:r>
          </a:p>
          <a:p>
            <a:pPr lvl="1"/>
            <a:r>
              <a:rPr lang="en-US"/>
              <a:t>new organelles are made to meet the needs of the growing cell</a:t>
            </a:r>
            <a:endParaRPr lang="en-US" baseline="-2500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612</TotalTime>
  <Words>970</Words>
  <Application>Microsoft Office PowerPoint</Application>
  <PresentationFormat>On-screen Show (4:3)</PresentationFormat>
  <Paragraphs>166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Times New Roman</vt:lpstr>
      <vt:lpstr>Wingdings</vt:lpstr>
      <vt:lpstr>Orbit</vt:lpstr>
      <vt:lpstr>Chapter 10</vt:lpstr>
      <vt:lpstr>10.1 Cell Growth</vt:lpstr>
      <vt:lpstr>DNA Overload</vt:lpstr>
      <vt:lpstr>Surface area to volume ratio</vt:lpstr>
      <vt:lpstr>PowerPoint Presentation</vt:lpstr>
      <vt:lpstr>Therefore a cell must divide</vt:lpstr>
      <vt:lpstr>Cell Cycle</vt:lpstr>
      <vt:lpstr>Interphase</vt:lpstr>
      <vt:lpstr>PowerPoint Presentation</vt:lpstr>
      <vt:lpstr>S phase</vt:lpstr>
      <vt:lpstr>Chromosomes</vt:lpstr>
      <vt:lpstr>G2 phase</vt:lpstr>
      <vt:lpstr>M phase </vt:lpstr>
      <vt:lpstr>Mitosis </vt:lpstr>
      <vt:lpstr>Mitosis</vt:lpstr>
      <vt:lpstr>Prophase</vt:lpstr>
      <vt:lpstr>PowerPoint Presentation</vt:lpstr>
      <vt:lpstr>Metaphase</vt:lpstr>
      <vt:lpstr>PowerPoint Presentation</vt:lpstr>
      <vt:lpstr>Anaphase</vt:lpstr>
      <vt:lpstr>PowerPoint Presentation</vt:lpstr>
      <vt:lpstr>Telophase</vt:lpstr>
      <vt:lpstr>PowerPoint Presentation</vt:lpstr>
      <vt:lpstr>Cytokinesis</vt:lpstr>
      <vt:lpstr>Regulating the cell cycle</vt:lpstr>
      <vt:lpstr>Cell Cycle Regulators</vt:lpstr>
      <vt:lpstr>Internal regulators</vt:lpstr>
      <vt:lpstr>External Regulators</vt:lpstr>
      <vt:lpstr>Cancer</vt:lpstr>
      <vt:lpstr>Stem cells</vt:lpstr>
      <vt:lpstr>Meiosis</vt:lpstr>
      <vt:lpstr>PowerPoint Presentation</vt:lpstr>
      <vt:lpstr>Meiosis I</vt:lpstr>
      <vt:lpstr>PowerPoint Presentation</vt:lpstr>
      <vt:lpstr>Meiosis II</vt:lpstr>
      <vt:lpstr>PowerPoint Presentation</vt:lpstr>
      <vt:lpstr>Mitosis vs. Meiosis</vt:lpstr>
      <vt:lpstr>PowerPoint Presentation</vt:lpstr>
    </vt:vector>
  </TitlesOfParts>
  <Company>WDS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Tech Dept</dc:creator>
  <cp:lastModifiedBy>Autumn LeaTrea</cp:lastModifiedBy>
  <cp:revision>19</cp:revision>
  <dcterms:created xsi:type="dcterms:W3CDTF">2006-11-03T14:18:07Z</dcterms:created>
  <dcterms:modified xsi:type="dcterms:W3CDTF">2011-10-21T14:24:20Z</dcterms:modified>
</cp:coreProperties>
</file>