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handoutMasterIdLst>
    <p:handoutMasterId r:id="rId44"/>
  </p:handoutMasterIdLst>
  <p:sldIdLst>
    <p:sldId id="256" r:id="rId3"/>
    <p:sldId id="262" r:id="rId4"/>
    <p:sldId id="258" r:id="rId5"/>
    <p:sldId id="259" r:id="rId6"/>
    <p:sldId id="271" r:id="rId7"/>
    <p:sldId id="272" r:id="rId8"/>
    <p:sldId id="261" r:id="rId9"/>
    <p:sldId id="273" r:id="rId10"/>
    <p:sldId id="322" r:id="rId11"/>
    <p:sldId id="268" r:id="rId12"/>
    <p:sldId id="274" r:id="rId13"/>
    <p:sldId id="267" r:id="rId14"/>
    <p:sldId id="280" r:id="rId15"/>
    <p:sldId id="281" r:id="rId16"/>
    <p:sldId id="265" r:id="rId17"/>
    <p:sldId id="264" r:id="rId18"/>
    <p:sldId id="263" r:id="rId19"/>
    <p:sldId id="285" r:id="rId20"/>
    <p:sldId id="327" r:id="rId21"/>
    <p:sldId id="294" r:id="rId22"/>
    <p:sldId id="296" r:id="rId23"/>
    <p:sldId id="299" r:id="rId24"/>
    <p:sldId id="295" r:id="rId25"/>
    <p:sldId id="300" r:id="rId26"/>
    <p:sldId id="302" r:id="rId27"/>
    <p:sldId id="303" r:id="rId28"/>
    <p:sldId id="301" r:id="rId29"/>
    <p:sldId id="291" r:id="rId30"/>
    <p:sldId id="309" r:id="rId31"/>
    <p:sldId id="310" r:id="rId32"/>
    <p:sldId id="312" r:id="rId33"/>
    <p:sldId id="311" r:id="rId34"/>
    <p:sldId id="313" r:id="rId35"/>
    <p:sldId id="314" r:id="rId36"/>
    <p:sldId id="315" r:id="rId37"/>
    <p:sldId id="326" r:id="rId38"/>
    <p:sldId id="317" r:id="rId39"/>
    <p:sldId id="318" r:id="rId40"/>
    <p:sldId id="319" r:id="rId41"/>
    <p:sldId id="320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660"/>
  </p:normalViewPr>
  <p:slideViewPr>
    <p:cSldViewPr>
      <p:cViewPr varScale="1">
        <p:scale>
          <a:sx n="110" d="100"/>
          <a:sy n="110" d="100"/>
        </p:scale>
        <p:origin x="16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1D258-5C3A-46F5-A6D8-77DC298468B3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41100-F006-49E4-BFFE-1FA761B0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49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B56-5CEE-4BD8-B7BD-5E66DB41FA55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86A-35E7-4B7E-92EA-F85C9C84A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B56-5CEE-4BD8-B7BD-5E66DB41FA55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86A-35E7-4B7E-92EA-F85C9C84A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B56-5CEE-4BD8-B7BD-5E66DB41FA55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86A-35E7-4B7E-92EA-F85C9C84A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B56-5CEE-4BD8-B7BD-5E66DB41FA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86A-35E7-4B7E-92EA-F85C9C84AC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B56-5CEE-4BD8-B7BD-5E66DB41FA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86A-35E7-4B7E-92EA-F85C9C84AC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B56-5CEE-4BD8-B7BD-5E66DB41FA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86A-35E7-4B7E-92EA-F85C9C84AC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B56-5CEE-4BD8-B7BD-5E66DB41FA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86A-35E7-4B7E-92EA-F85C9C84AC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B56-5CEE-4BD8-B7BD-5E66DB41FA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86A-35E7-4B7E-92EA-F85C9C84AC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B56-5CEE-4BD8-B7BD-5E66DB41FA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86A-35E7-4B7E-92EA-F85C9C84AC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B56-5CEE-4BD8-B7BD-5E66DB41FA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86A-35E7-4B7E-92EA-F85C9C84AC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B56-5CEE-4BD8-B7BD-5E66DB41FA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86A-35E7-4B7E-92EA-F85C9C84AC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B56-5CEE-4BD8-B7BD-5E66DB41FA55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86A-35E7-4B7E-92EA-F85C9C84A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B56-5CEE-4BD8-B7BD-5E66DB41FA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86A-35E7-4B7E-92EA-F85C9C84AC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B56-5CEE-4BD8-B7BD-5E66DB41FA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86A-35E7-4B7E-92EA-F85C9C84AC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B56-5CEE-4BD8-B7BD-5E66DB41FA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86A-35E7-4B7E-92EA-F85C9C84AC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B56-5CEE-4BD8-B7BD-5E66DB41FA55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86A-35E7-4B7E-92EA-F85C9C84A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B56-5CEE-4BD8-B7BD-5E66DB41FA55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86A-35E7-4B7E-92EA-F85C9C84A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B56-5CEE-4BD8-B7BD-5E66DB41FA55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86A-35E7-4B7E-92EA-F85C9C84A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B56-5CEE-4BD8-B7BD-5E66DB41FA55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86A-35E7-4B7E-92EA-F85C9C84A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B56-5CEE-4BD8-B7BD-5E66DB41FA55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86A-35E7-4B7E-92EA-F85C9C84A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B56-5CEE-4BD8-B7BD-5E66DB41FA55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86A-35E7-4B7E-92EA-F85C9C84A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8B56-5CEE-4BD8-B7BD-5E66DB41FA55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786A-35E7-4B7E-92EA-F85C9C84A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58B56-5CEE-4BD8-B7BD-5E66DB41FA55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C786A-35E7-4B7E-92EA-F85C9C84A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58B56-5CEE-4BD8-B7BD-5E66DB41FA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C786A-35E7-4B7E-92EA-F85C9C84AC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yONmXX9OYk&amp;feature=relate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youtube.com/watch?v=CfBadEGTwyI&amp;feature=relat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mzayXR-4tw&amp;feature=fvs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ZssA9ngH-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youtube.com/watch?v=c76GPmF1w1s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addiction/drugs/mous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4Xi1R_pJKU&amp;feature=relate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5715000" cy="114617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CHAPTER 35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676400"/>
            <a:ext cx="4495800" cy="5334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Nervous System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28600"/>
            <a:ext cx="57433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Positive Feedback</a:t>
            </a:r>
          </a:p>
        </p:txBody>
      </p:sp>
      <p:sp>
        <p:nvSpPr>
          <p:cNvPr id="3" name="Rectangle 2"/>
          <p:cNvSpPr/>
          <p:nvPr/>
        </p:nvSpPr>
        <p:spPr>
          <a:xfrm>
            <a:off x="915144" y="1219200"/>
            <a:ext cx="8228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Action intensifies a condition so it is driven beyond normal limits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1828800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Blood clotting/scabs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Labor contractions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Fever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Hulk Smash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5298" name="Picture 2" descr="http://images.eonline.com/eol_images/Articles/20080331/425.the.incredible.hulk.033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286000"/>
            <a:ext cx="4648200" cy="3445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28600"/>
            <a:ext cx="60675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Negative Feedback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1" y="16764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 receptor sense change in condition beyond specific limits, activates </a:t>
            </a:r>
            <a:r>
              <a:rPr lang="en-US" sz="2400" dirty="0" err="1" smtClean="0">
                <a:solidFill>
                  <a:schemeClr val="bg1"/>
                </a:solidFill>
              </a:rPr>
              <a:t>effector</a:t>
            </a:r>
            <a:r>
              <a:rPr lang="en-US" sz="2400" dirty="0" smtClean="0">
                <a:solidFill>
                  <a:schemeClr val="bg1"/>
                </a:solidFill>
              </a:rPr>
              <a:t> to correct, when it is correct, shuts down </a:t>
            </a:r>
            <a:r>
              <a:rPr lang="en-US" sz="2400" dirty="0" err="1" smtClean="0">
                <a:solidFill>
                  <a:schemeClr val="bg1"/>
                </a:solidFill>
              </a:rPr>
              <a:t>effector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5943600"/>
            <a:ext cx="2824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Feedback Analogy </a:t>
            </a:r>
            <a:r>
              <a:rPr lang="en-US" dirty="0" err="1" smtClean="0">
                <a:solidFill>
                  <a:schemeClr val="bg1"/>
                </a:solidFill>
                <a:hlinkClick r:id="rId3"/>
              </a:rPr>
              <a:t>vid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(3:07)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3429000"/>
            <a:ext cx="387362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Thermoregulation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Shivering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Sweating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Blood pressure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Vasodilation</a:t>
            </a:r>
            <a:r>
              <a:rPr lang="en-US" sz="2400" dirty="0" smtClean="0">
                <a:solidFill>
                  <a:schemeClr val="bg1"/>
                </a:solidFill>
              </a:rPr>
              <a:t>/constriction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7400" y="5867400"/>
            <a:ext cx="3039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Thermoregulation &amp; </a:t>
            </a:r>
          </a:p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Vasoconstriction </a:t>
            </a:r>
            <a:r>
              <a:rPr lang="en-US" dirty="0" err="1" smtClean="0">
                <a:solidFill>
                  <a:schemeClr val="bg1"/>
                </a:solidFill>
                <a:hlinkClick r:id="rId4"/>
              </a:rPr>
              <a:t>vid</a:t>
            </a:r>
            <a:r>
              <a:rPr lang="en-US" dirty="0" smtClean="0">
                <a:solidFill>
                  <a:schemeClr val="bg1"/>
                </a:solidFill>
              </a:rPr>
              <a:t> (:30-4:10)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uron-no_labe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200400"/>
            <a:ext cx="6514212" cy="35013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0" y="2286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Neuron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13716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Basic structural unit of the nervous system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Function:  To transmit impulses throughout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228600"/>
            <a:ext cx="510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Synapse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13716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 gap that separates adjacent neurons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One cell’s axon terminals butt up against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another cell’s dendrites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7" name="Picture 6" descr="synap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743200"/>
            <a:ext cx="4038600" cy="3780130"/>
          </a:xfrm>
          <a:prstGeom prst="rect">
            <a:avLst/>
          </a:prstGeom>
        </p:spPr>
      </p:pic>
      <p:pic>
        <p:nvPicPr>
          <p:cNvPr id="8" name="Picture 7" descr="6. Synap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743200"/>
            <a:ext cx="441960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0"/>
            <a:ext cx="510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Nerve Impulse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838200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An electrical signal due to chemical changes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along the membrane of a neuron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Begins with cell at rest.  This is called resting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potential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at resting potential, Na is outside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cell, and K inside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 descr="155557_1558677560100_1030103695_31294617_583245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29050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2296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0480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English Please?</a:t>
            </a:r>
          </a:p>
          <a:p>
            <a:pPr>
              <a:buFont typeface="Arial" pitchFamily="34" charset="0"/>
              <a:buChar char="•"/>
            </a:pPr>
            <a:endParaRPr lang="en-US" sz="4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Receptor cells receive a stimulus,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and then send a signal down the neuron.  This signal is sent the length of the axon via a wave of chemical &amp; electrical change, like dominoes.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0962" name="Picture 2" descr="http://t0.gstatic.com/images?q=tbn:ANd9GcRvWi6_Lk_ACo6OSd0Ly8QUfqDPWy71FrQlSMj7NX2nY6AZSPv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707947"/>
            <a:ext cx="2971800" cy="2150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895600"/>
            <a:ext cx="4648200" cy="3486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533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Neurotransmitter – 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Chemicals used to transmit the 	impulse across a synapse to another 	cell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Synaptic Vesicle –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Contains neurotransmitters in axon 	terminal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02359"/>
            <a:ext cx="7467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Process: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Action Potential reaches axon terminal (</a:t>
            </a:r>
            <a:r>
              <a:rPr lang="en-US" sz="2400" dirty="0" err="1" smtClean="0">
                <a:solidFill>
                  <a:schemeClr val="bg1"/>
                </a:solidFill>
              </a:rPr>
              <a:t>Presynaptic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Synaptic vesicles release neurotransmitters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Neurotransmitters cross synaptic cleft and bind to postsynaptic receptors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Threshold – minimum level of stimulus to activate a neuron.  All or nothing response.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hlinkClick r:id="rId3"/>
              </a:rPr>
              <a:t>Survivor </a:t>
            </a:r>
            <a:r>
              <a:rPr lang="en-US" sz="2400" dirty="0" err="1" smtClean="0">
                <a:solidFill>
                  <a:schemeClr val="bg1"/>
                </a:solidFill>
                <a:hlinkClick r:id="rId3"/>
              </a:rPr>
              <a:t>vid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/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Adjacent dendrite is depolarized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Action potential continues 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Central Nervous System</a:t>
            </a:r>
          </a:p>
        </p:txBody>
      </p:sp>
      <p:pic>
        <p:nvPicPr>
          <p:cNvPr id="5" name="Picture 4" descr="279657-12623-18.jpg"/>
          <p:cNvPicPr>
            <a:picLocks noChangeAspect="1"/>
          </p:cNvPicPr>
          <p:nvPr/>
        </p:nvPicPr>
        <p:blipFill>
          <a:blip r:embed="rId3" cstate="print"/>
          <a:srcRect l="30610" t="5092" r="18374"/>
          <a:stretch>
            <a:fillRect/>
          </a:stretch>
        </p:blipFill>
        <p:spPr>
          <a:xfrm>
            <a:off x="5715000" y="1981200"/>
            <a:ext cx="3048000" cy="4260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1600" y="1752600"/>
            <a:ext cx="449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Made up of the brain and the spinal cord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Relays messages, processes information, analyses information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Protected by skull and spinal column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a5 organ systems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0"/>
            <a:ext cx="8229600" cy="3505200"/>
          </a:xfrm>
          <a:prstGeom prst="rect">
            <a:avLst/>
          </a:prstGeom>
        </p:spPr>
      </p:pic>
      <p:pic>
        <p:nvPicPr>
          <p:cNvPr id="3" name="Picture 2" descr="dwa5 organ systems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419475"/>
            <a:ext cx="8229600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38100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The Brain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1828800"/>
            <a:ext cx="449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Control center for the body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Composed of mainly </a:t>
            </a:r>
            <a:r>
              <a:rPr lang="en-US" sz="3200" dirty="0" err="1" smtClean="0">
                <a:solidFill>
                  <a:schemeClr val="bg1"/>
                </a:solidFill>
              </a:rPr>
              <a:t>interneurons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(approx. 100 billion)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homer-simpson-wallpaper-brain-1024.jpg"/>
          <p:cNvPicPr>
            <a:picLocks noChangeAspect="1"/>
          </p:cNvPicPr>
          <p:nvPr/>
        </p:nvPicPr>
        <p:blipFill>
          <a:blip r:embed="rId3" cstate="print"/>
          <a:srcRect l="19068" r="22458"/>
          <a:stretch>
            <a:fillRect/>
          </a:stretch>
        </p:blipFill>
        <p:spPr>
          <a:xfrm>
            <a:off x="5029200" y="2362200"/>
            <a:ext cx="35052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Cerebrum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4920" y="1015663"/>
            <a:ext cx="7391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Largest part of brain.  Folds and grooves increase surface area.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Responsible for conscious or voluntary activities.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Two hemispheres,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Connected by corpus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Collosum</a:t>
            </a:r>
            <a:r>
              <a:rPr lang="en-US" sz="2400" dirty="0" smtClean="0">
                <a:solidFill>
                  <a:schemeClr val="bg1"/>
                </a:solidFill>
              </a:rPr>
              <a:t>. 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Switching station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Right – creativity,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Artistic ability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Left – Logic, Math</a:t>
            </a:r>
          </a:p>
          <a:p>
            <a:r>
              <a:rPr lang="en-US" sz="2400" dirty="0">
                <a:solidFill>
                  <a:schemeClr val="bg1"/>
                </a:solidFill>
              </a:rPr>
              <a:t>Analytical </a:t>
            </a:r>
            <a:r>
              <a:rPr lang="en-US" sz="2400" dirty="0" smtClean="0">
                <a:solidFill>
                  <a:schemeClr val="bg1"/>
                </a:solidFill>
              </a:rPr>
              <a:t>ability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cerebrum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725" y="3078653"/>
            <a:ext cx="4486275" cy="3779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Cerebrum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914401"/>
            <a:ext cx="76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Divided into 4 lobes based on parts of skull that protect them.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95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209800"/>
            <a:ext cx="5257800" cy="420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Cerebellum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3048000"/>
            <a:ext cx="449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Back of the skull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Coordinates and balances action of muscles</a:t>
            </a:r>
          </a:p>
        </p:txBody>
      </p:sp>
      <p:pic>
        <p:nvPicPr>
          <p:cNvPr id="6" name="Picture 5" descr="02cerebell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28600"/>
            <a:ext cx="3424518" cy="349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Brain 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3048000"/>
            <a:ext cx="777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Below cerebellum</a:t>
            </a:r>
          </a:p>
          <a:p>
            <a:r>
              <a:rPr lang="en-US" sz="3200" dirty="0">
                <a:solidFill>
                  <a:schemeClr val="bg1"/>
                </a:solidFill>
              </a:rPr>
              <a:t>c</a:t>
            </a:r>
            <a:r>
              <a:rPr lang="en-US" sz="3200" dirty="0" smtClean="0">
                <a:solidFill>
                  <a:schemeClr val="bg1"/>
                </a:solidFill>
              </a:rPr>
              <a:t>onnects brain to spinal cord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Two regions: Pons and Medulla Oblongata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Controls involuntary functions:  Heart rate, blood pressure, breathing, swallowing</a:t>
            </a:r>
          </a:p>
        </p:txBody>
      </p:sp>
      <p:pic>
        <p:nvPicPr>
          <p:cNvPr id="5" name="Picture 4" descr="level05brainst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57200"/>
            <a:ext cx="2971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Hypothalamus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3581400"/>
            <a:ext cx="777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Control center for recognizing and analyzing hunger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Thirst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Fatigue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Anger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Body temperature</a:t>
            </a:r>
          </a:p>
        </p:txBody>
      </p:sp>
      <p:pic>
        <p:nvPicPr>
          <p:cNvPr id="6" name="Picture 5" descr="pinea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914400"/>
            <a:ext cx="4434534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Thalamus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47244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Receives information from sense organs and relays them to proper region of cortex for processing</a:t>
            </a:r>
          </a:p>
        </p:txBody>
      </p:sp>
      <p:pic>
        <p:nvPicPr>
          <p:cNvPr id="5" name="Picture 4" descr="Brain-Hypothalamus-Cerebell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066800"/>
            <a:ext cx="4506266" cy="3386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Spinal Cord</a:t>
            </a:r>
          </a:p>
        </p:txBody>
      </p:sp>
      <p:pic>
        <p:nvPicPr>
          <p:cNvPr id="6" name="Picture 5" descr="spinal_co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8890" y="0"/>
            <a:ext cx="324511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990600"/>
            <a:ext cx="426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Protected by vertebrae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Function: Relay Station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There are 31 pairs of spinal nerves that connect the brain with the body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Reflex: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An automatic response to stimuli.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Reflexes are carried out by spinal cord.  It skips the brain step, and makes an automatic decision.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ffthemarkcartoons.com/cartoons/2007-12-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95400"/>
            <a:ext cx="3810000" cy="5080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Peripheral Nervous System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838200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PNS consists of all the nerves and associated cells outside the brain and spinal cord.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exp_human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0933" y="1752600"/>
            <a:ext cx="281009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ssue-types-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81000"/>
            <a:ext cx="7639050" cy="611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Peripheral Nervous System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838200"/>
            <a:ext cx="6019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Sensory neurons: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	Transmit impulses towards CNS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Motor neurons: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Transmit impulses from CNS to 	effectors (muscles and glands)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Ouch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200400"/>
            <a:ext cx="4762500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Peripheral Nervous System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0200" y="2667000"/>
            <a:ext cx="6019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Somatic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Vs.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Autonomic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Somatic Nervous System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838200"/>
            <a:ext cx="6629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Voluntary motion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Directs voluntary contraction of skeletal muscle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Reflexes – An instantaneous response to stimulus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Reflex Arc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Sensory Neuron -&gt;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Interneuron (spinal cord) -&gt;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Motor Neuron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  <a:hlinkClick r:id="rId3"/>
              </a:rPr>
              <a:t>Marv Video</a:t>
            </a:r>
            <a:r>
              <a:rPr lang="en-US" sz="2400" dirty="0" smtClean="0">
                <a:solidFill>
                  <a:schemeClr val="bg1"/>
                </a:solidFill>
              </a:rPr>
              <a:t>                             </a:t>
            </a:r>
            <a:r>
              <a:rPr lang="en-US" sz="2400" dirty="0" smtClean="0">
                <a:solidFill>
                  <a:schemeClr val="bg1"/>
                </a:solidFill>
                <a:hlinkClick r:id="rId4"/>
              </a:rPr>
              <a:t>Reflex Video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Autonomic Nervous System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838200"/>
            <a:ext cx="6019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Involuntary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Controls the activities of the automatic, or involuntary muscles and organs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Fight or Flight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Sympathetic Vs. Parasympathetic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Sympathetic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914400"/>
            <a:ext cx="6019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Fight or flight scenario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Prepares body for action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Increased heart rate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Release sugar from liver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Increased breathing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Faster reaction time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Alert level on high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Parasympathetic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914400"/>
            <a:ext cx="6019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Activates tranquil functions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decreases heart rate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Breathing slows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Like a parachute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ft. benning parachu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276600"/>
            <a:ext cx="4148460" cy="329641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 The Senses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914400"/>
            <a:ext cx="6019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Sensory Receptors:  Neurons that react directly to stimuli from the environment.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5 Types: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Pain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Thermo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Mechanorceptors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Chemoreceptors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Photoreceptors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 The Senses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1066800"/>
            <a:ext cx="6019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Vision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Hearing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Smell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Taste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Touch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124973851711QVs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0146" y="2209800"/>
            <a:ext cx="6118103" cy="407193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Drugs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1066800"/>
            <a:ext cx="6019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Any substance that changes structure or function of the body.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Many drugs affect the synapse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adhd-drugs-pharmaceutical-774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1516" y="2514600"/>
            <a:ext cx="32004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Drugs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1066800"/>
            <a:ext cx="6019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Stimulants:  increase the release of neurotransmitters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Addictive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Caffeine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Nicotine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Methamphetamine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Cocaine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Ecstacy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mountainde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057400"/>
            <a:ext cx="3691370" cy="3867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371600"/>
            <a:ext cx="6414320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Holds organs in place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Binds parts of the body together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Pads and insulates the body</a:t>
            </a:r>
          </a:p>
          <a:p>
            <a:pPr>
              <a:buFont typeface="Arial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Examples</a:t>
            </a:r>
            <a:r>
              <a:rPr lang="en-US" sz="3600" dirty="0">
                <a:solidFill>
                  <a:schemeClr val="bg1"/>
                </a:solidFill>
              </a:rPr>
              <a:t>:</a:t>
            </a:r>
            <a:endParaRPr lang="en-US" sz="36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Tendons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Bloods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Cartilage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Adipose Tissue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533400"/>
            <a:ext cx="4784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Connective Tissue</a:t>
            </a:r>
          </a:p>
        </p:txBody>
      </p:sp>
      <p:pic>
        <p:nvPicPr>
          <p:cNvPr id="5" name="Picture 4" descr="histol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048000"/>
            <a:ext cx="4581525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Drugs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1066800"/>
            <a:ext cx="6019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Depressants:  Interferes with action potentials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Slows Nervous System down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Addictive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Alcohol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Marijuana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Opiates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Heroin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Opiates:  Stimulate the release of specific neurotransmitters that block pain receptors. 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2895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Mouse Party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371600"/>
            <a:ext cx="7760330" cy="4462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Covers the surface of the body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Lines internal organs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Functions include secretion, protection,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absorption, and detection of sensation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Examples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Glands: Secretes saliva, sweat, milk, etc.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Skin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Lining of the heart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228600"/>
            <a:ext cx="4784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Epithelial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914400"/>
            <a:ext cx="5685082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Most abundant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Controls internal movement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Blood flow, digestion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Controls external movement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Physical movement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Examples</a:t>
            </a:r>
            <a:r>
              <a:rPr lang="en-US" sz="3600" dirty="0">
                <a:solidFill>
                  <a:schemeClr val="bg1"/>
                </a:solidFill>
              </a:rPr>
              <a:t>:</a:t>
            </a:r>
            <a:endParaRPr lang="en-US" sz="36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Cardiac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Skeletal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Smooth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228600"/>
            <a:ext cx="4784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Muscle Tissue</a:t>
            </a:r>
          </a:p>
        </p:txBody>
      </p:sp>
      <p:pic>
        <p:nvPicPr>
          <p:cNvPr id="6" name="Picture 5" descr="arnold_schwarzeneg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520440"/>
            <a:ext cx="3657600" cy="3337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9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457200"/>
            <a:ext cx="771525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914400"/>
            <a:ext cx="724801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Receives messages from internal and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External sources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Interprets the data received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Directs the response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28600"/>
            <a:ext cx="4784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Nervous Tissue</a:t>
            </a:r>
          </a:p>
        </p:txBody>
      </p:sp>
      <p:pic>
        <p:nvPicPr>
          <p:cNvPr id="5" name="Picture 4" descr="nervous_tissu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368040"/>
            <a:ext cx="3977640" cy="3182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304800"/>
            <a:ext cx="41613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Homeostasis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2948" y="1600200"/>
            <a:ext cx="782105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dynamic state of equilibrium, the maintenance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of a stable, internal condition within narrow limits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(pH &amp; body temp)</a:t>
            </a:r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905000" y="3657600"/>
            <a:ext cx="6629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Feedback Inhibition –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product of a system shuts down or limits its operation (furnace)</a:t>
            </a:r>
          </a:p>
          <a:p>
            <a:pPr lvl="1"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Positive Vs. Negative Feedback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hlinkClick r:id="rId3"/>
              </a:rPr>
              <a:t>Homeostasis</a:t>
            </a:r>
            <a:r>
              <a:rPr lang="en-US" sz="2800" dirty="0" smtClean="0">
                <a:solidFill>
                  <a:schemeClr val="bg1"/>
                </a:solidFill>
              </a:rPr>
              <a:t> (3:05)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831</Words>
  <Application>Microsoft Office PowerPoint</Application>
  <PresentationFormat>On-screen Show (4:3)</PresentationFormat>
  <Paragraphs>268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Office Theme</vt:lpstr>
      <vt:lpstr>2_Office Theme</vt:lpstr>
      <vt:lpstr>CHAPTER 35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35</dc:title>
  <dc:creator>Joey</dc:creator>
  <cp:lastModifiedBy>Autumn LeaTrea</cp:lastModifiedBy>
  <cp:revision>60</cp:revision>
  <dcterms:created xsi:type="dcterms:W3CDTF">2011-03-05T17:25:55Z</dcterms:created>
  <dcterms:modified xsi:type="dcterms:W3CDTF">2014-04-15T14:42:22Z</dcterms:modified>
</cp:coreProperties>
</file>