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93" r:id="rId12"/>
    <p:sldId id="294" r:id="rId13"/>
    <p:sldId id="268" r:id="rId14"/>
    <p:sldId id="269" r:id="rId15"/>
    <p:sldId id="270" r:id="rId16"/>
    <p:sldId id="271" r:id="rId17"/>
    <p:sldId id="295" r:id="rId18"/>
    <p:sldId id="276" r:id="rId19"/>
    <p:sldId id="298" r:id="rId20"/>
    <p:sldId id="296" r:id="rId21"/>
    <p:sldId id="278" r:id="rId22"/>
    <p:sldId id="279" r:id="rId23"/>
    <p:sldId id="300" r:id="rId24"/>
    <p:sldId id="280" r:id="rId25"/>
    <p:sldId id="299" r:id="rId26"/>
    <p:sldId id="282" r:id="rId27"/>
    <p:sldId id="283" r:id="rId28"/>
    <p:sldId id="284" r:id="rId29"/>
    <p:sldId id="286" r:id="rId30"/>
    <p:sldId id="304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9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BC8957-0552-45A8-8169-DF7AB68A3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1BA919A-1C71-4769-9DE6-E4FBDBFEC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54170-A4A5-45A7-BD74-55E1C5E90F71}" type="slidenum">
              <a:rPr lang="en-US"/>
              <a:pPr/>
              <a:t>9</a:t>
            </a:fld>
            <a:endParaRPr lang="en-US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0E93F-1C99-4C2B-8679-26A9CF64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5EDE6-4C52-4540-9207-1BC8E6E71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6F17-1BA9-4300-90EA-9118FABE0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033B5-0343-4C51-81B6-9815C0D04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454B2-5E6F-4E02-A67F-F4A3A0185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4F7CA-DDBA-4445-AA17-B9B853C90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08461-DBF8-40C6-9020-9252AE960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3A481-9AF6-47C1-8F3A-8FEE83A7F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8BAF2-F9D3-47B2-964C-ECC55F299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BA1A8-772C-4807-925D-7C6080814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C783A-6736-4082-A604-B19B12D67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CAB3291-4E11-49E5-896B-C872780B2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BIO%20Movies/Animation%2010.2%20Light%20Reactio.MO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BIO%20Movies/Animation%2010.3%20Calvin%20Cycle.M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Bio%20PicsAni\Animation%2010.3%20Calvin%20Cycle.MOV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BIO%20Movies/Animation%2011.4%20Cellular%20Resp.MO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BIO%20Movies/Animation%209.3%20The%20Krebs%20Cycl.MOV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BIO%20Movies/Animation%209.4%20Electron%20Trans%202.M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Photosynthesis &amp; Respiration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52" name="Picture 4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3" y="1905000"/>
            <a:ext cx="72675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153400" cy="5791200"/>
          </a:xfrm>
        </p:spPr>
        <p:txBody>
          <a:bodyPr/>
          <a:lstStyle/>
          <a:p>
            <a:r>
              <a:rPr lang="en-US" sz="4400" smtClean="0"/>
              <a:t>NADP: add two e-, get NADPH</a:t>
            </a:r>
          </a:p>
          <a:p>
            <a:pPr lvl="1"/>
            <a:r>
              <a:rPr lang="en-US" sz="4000" smtClean="0"/>
              <a:t>Nicatiamide Adenine Dinucleotide</a:t>
            </a:r>
          </a:p>
          <a:p>
            <a:r>
              <a:rPr lang="en-US" sz="4400" smtClean="0"/>
              <a:t>ATP: Adenosine Triphosphate</a:t>
            </a:r>
          </a:p>
          <a:p>
            <a:pPr lvl="1"/>
            <a:r>
              <a:rPr lang="en-US" sz="4000" smtClean="0"/>
              <a:t>consists: adenine, Ribose, Phophate (PO</a:t>
            </a:r>
            <a:r>
              <a:rPr lang="en-US" sz="4000" baseline="-25000" smtClean="0"/>
              <a:t>4</a:t>
            </a:r>
            <a:r>
              <a:rPr lang="en-US" sz="4000" smtClean="0"/>
              <a:t>)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2291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70100"/>
            <a:ext cx="83058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1027"/>
          <p:cNvSpPr>
            <a:spLocks noChangeArrowheads="1"/>
          </p:cNvSpPr>
          <p:nvPr/>
        </p:nvSpPr>
        <p:spPr bwMode="auto">
          <a:xfrm>
            <a:off x="5334000" y="1371600"/>
            <a:ext cx="3170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3 Phosphate groups</a:t>
            </a:r>
          </a:p>
        </p:txBody>
      </p:sp>
      <p:sp>
        <p:nvSpPr>
          <p:cNvPr id="12292" name="Rectangle 1028"/>
          <p:cNvSpPr>
            <a:spLocks noChangeArrowheads="1"/>
          </p:cNvSpPr>
          <p:nvPr/>
        </p:nvSpPr>
        <p:spPr bwMode="auto">
          <a:xfrm>
            <a:off x="3124200" y="1447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Ribose</a:t>
            </a:r>
          </a:p>
        </p:txBody>
      </p:sp>
      <p:sp>
        <p:nvSpPr>
          <p:cNvPr id="12293" name="Rectangle 1029"/>
          <p:cNvSpPr>
            <a:spLocks noChangeArrowheads="1"/>
          </p:cNvSpPr>
          <p:nvPr/>
        </p:nvSpPr>
        <p:spPr bwMode="auto">
          <a:xfrm>
            <a:off x="914400" y="14478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Adenine</a:t>
            </a:r>
          </a:p>
        </p:txBody>
      </p:sp>
      <p:sp>
        <p:nvSpPr>
          <p:cNvPr id="12294" name="Rectangle 1030"/>
          <p:cNvSpPr>
            <a:spLocks noChangeArrowheads="1"/>
          </p:cNvSpPr>
          <p:nvPr/>
        </p:nvSpPr>
        <p:spPr bwMode="auto">
          <a:xfrm>
            <a:off x="0" y="3795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5" name="Text Box 1031"/>
          <p:cNvSpPr txBox="1">
            <a:spLocks noChangeArrowheads="1"/>
          </p:cNvSpPr>
          <p:nvPr/>
        </p:nvSpPr>
        <p:spPr bwMode="auto">
          <a:xfrm>
            <a:off x="914400" y="193675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6" name="Text Box 1032"/>
          <p:cNvSpPr txBox="1">
            <a:spLocks noChangeArrowheads="1"/>
          </p:cNvSpPr>
          <p:nvPr/>
        </p:nvSpPr>
        <p:spPr bwMode="auto">
          <a:xfrm>
            <a:off x="0" y="762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/>
              <a:t>The ATP Moleucle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267200" y="20574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36725" y="447675"/>
            <a:ext cx="915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ADP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765925" y="523875"/>
            <a:ext cx="89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ATP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r>
              <a:rPr lang="en-US" smtClean="0"/>
              <a:t>Light Dependant and independent Reactions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15400" cy="5029200"/>
          </a:xfrm>
        </p:spPr>
        <p:txBody>
          <a:bodyPr/>
          <a:lstStyle/>
          <a:p>
            <a:r>
              <a:rPr lang="en-US" sz="4400" smtClean="0"/>
              <a:t>Basic: Light Dep, Energy of light is captured and used to make E storing compounds (ATP, NADPH)</a:t>
            </a:r>
          </a:p>
          <a:p>
            <a:r>
              <a:rPr lang="en-US" sz="4400" smtClean="0"/>
              <a:t>Basic: Light Inde, Use E in NADPH &amp; ATP to produce Glucose</a:t>
            </a:r>
          </a:p>
          <a:p>
            <a:r>
              <a:rPr lang="en-US" sz="4400" smtClean="0"/>
              <a:t>Glucose is more stable then ATP &amp; NADPH, holds 100x more E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mtClean="0"/>
              <a:t>Light </a:t>
            </a:r>
            <a:r>
              <a:rPr lang="en-US" smtClean="0">
                <a:hlinkClick r:id="rId2" action="ppaction://hlinkfile"/>
              </a:rPr>
              <a:t>Dependent</a:t>
            </a:r>
            <a:r>
              <a:rPr lang="en-US" smtClean="0"/>
              <a:t> Reaction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r>
              <a:rPr lang="en-US" sz="4400" smtClean="0"/>
              <a:t>What we think of as Photosynthesis</a:t>
            </a:r>
          </a:p>
          <a:p>
            <a:r>
              <a:rPr lang="en-US" sz="4400" smtClean="0"/>
              <a:t>Occurs in Chloroplasts Photosynthetic Membrane in clusters of pigments cells called a Photosystem</a:t>
            </a:r>
          </a:p>
          <a:p>
            <a:r>
              <a:rPr lang="en-US" sz="4400" smtClean="0"/>
              <a:t>Photosystems: capture E in sunlight in Pigments such as chlorophyll</a:t>
            </a:r>
          </a:p>
          <a:p>
            <a:r>
              <a:rPr lang="en-US" sz="4400" smtClean="0"/>
              <a:t>e- transport occurs in photosystems,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r>
              <a:rPr lang="en-US" sz="4400" smtClean="0"/>
              <a:t>Are carriers for the Electron Transport Chain (ETC)</a:t>
            </a:r>
          </a:p>
          <a:p>
            <a:r>
              <a:rPr lang="en-US" sz="4400" smtClean="0"/>
              <a:t>O</a:t>
            </a:r>
            <a:r>
              <a:rPr lang="en-US" sz="4400" baseline="-25000" smtClean="0"/>
              <a:t>2</a:t>
            </a:r>
            <a:r>
              <a:rPr lang="en-US" sz="4400" smtClean="0"/>
              <a:t> is produced from the broken H</a:t>
            </a:r>
            <a:r>
              <a:rPr lang="en-US" sz="4400" baseline="-25000" smtClean="0"/>
              <a:t>2</a:t>
            </a:r>
            <a:r>
              <a:rPr lang="en-US" sz="4400" smtClean="0"/>
              <a:t>O in photosytem II.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7239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581400" y="53340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cs typeface="Arial" charset="0"/>
              </a:rPr>
              <a:t>Chloroplas</a:t>
            </a:r>
            <a:r>
              <a:rPr lang="en-US" sz="3200">
                <a:cs typeface="Arial" charset="0"/>
              </a:rPr>
              <a:t>t</a:t>
            </a:r>
            <a:endParaRPr lang="en-US" sz="320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795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581400" y="3810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cs typeface="Arial" charset="0"/>
              </a:rPr>
              <a:t>Light Energy</a:t>
            </a:r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795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705600" y="58674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cs typeface="Arial" charset="0"/>
              </a:rPr>
              <a:t>Sugars + O</a:t>
            </a:r>
            <a:r>
              <a:rPr lang="en-US" sz="2800" b="1" baseline="-25000">
                <a:cs typeface="Arial" charset="0"/>
              </a:rPr>
              <a:t>2</a:t>
            </a:r>
            <a:endParaRPr lang="en-US" sz="2800" b="1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04800" y="59436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cs typeface="Arial" charset="0"/>
              </a:rPr>
              <a:t>CO</a:t>
            </a:r>
            <a:r>
              <a:rPr lang="en-US" sz="2800" b="1" baseline="-25000">
                <a:cs typeface="Arial" charset="0"/>
              </a:rPr>
              <a:t>2</a:t>
            </a:r>
            <a:r>
              <a:rPr lang="en-US" sz="2800" b="1">
                <a:cs typeface="Arial" charset="0"/>
              </a:rPr>
              <a:t> + H</a:t>
            </a:r>
            <a:r>
              <a:rPr lang="en-US" sz="2800" b="1" baseline="-25000">
                <a:cs typeface="Arial" charset="0"/>
              </a:rPr>
              <a:t>2</a:t>
            </a:r>
            <a:r>
              <a:rPr lang="en-US" sz="2800" b="1">
                <a:cs typeface="Arial" charset="0"/>
              </a:rPr>
              <a:t>O</a:t>
            </a:r>
            <a:endParaRPr lang="en-US" sz="2800" b="1"/>
          </a:p>
        </p:txBody>
      </p:sp>
    </p:spTree>
  </p:cSld>
  <p:clrMapOvr>
    <a:masterClrMapping/>
  </p:clrMapOvr>
  <p:transition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Light Independent Cycle (Calvin)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smtClean="0"/>
              <a:t>Uses enzymes to speed the reaction to use CO</a:t>
            </a:r>
            <a:r>
              <a:rPr lang="en-US" sz="4000" baseline="-25000" smtClean="0"/>
              <a:t>2</a:t>
            </a:r>
            <a:r>
              <a:rPr lang="en-US" sz="4000" smtClean="0"/>
              <a:t>, ATP, and NADPH to produce high E compounds that can be stored for a long time (Glucose)</a:t>
            </a:r>
          </a:p>
          <a:p>
            <a:pPr>
              <a:lnSpc>
                <a:spcPct val="90000"/>
              </a:lnSpc>
            </a:pPr>
            <a:r>
              <a:rPr lang="en-US" sz="4000" smtClean="0"/>
              <a:t>Calvin cycle starts with CO2 /ATP and NADPH</a:t>
            </a:r>
          </a:p>
          <a:p>
            <a:pPr>
              <a:lnSpc>
                <a:spcPct val="90000"/>
              </a:lnSpc>
            </a:pPr>
            <a:r>
              <a:rPr lang="en-US" sz="4000" smtClean="0"/>
              <a:t>Products= GLUCOSE/ADP/NADP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Light Independent Cycle (</a:t>
            </a:r>
            <a:r>
              <a:rPr lang="en-US" smtClean="0">
                <a:hlinkClick r:id="rId2" action="ppaction://hlinkfile"/>
              </a:rPr>
              <a:t>Calvin</a:t>
            </a:r>
            <a:r>
              <a:rPr lang="en-US" smtClean="0"/>
              <a:t>)</a:t>
            </a:r>
          </a:p>
        </p:txBody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sz="4400" smtClean="0"/>
              <a:t>Reaction has to cycle twice to produce one 6 carbon glucose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sz="4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Photosynthesis</a:t>
            </a:r>
            <a:endParaRPr lang="en-US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4800600"/>
          </a:xfrm>
        </p:spPr>
        <p:txBody>
          <a:bodyPr/>
          <a:lstStyle/>
          <a:p>
            <a:r>
              <a:rPr lang="en-US" sz="4400" smtClean="0"/>
              <a:t>Photo:  the capturing and converting of E</a:t>
            </a:r>
          </a:p>
          <a:p>
            <a:r>
              <a:rPr lang="en-US" sz="4400" smtClean="0"/>
              <a:t>Energy:  the ability to do work</a:t>
            </a:r>
          </a:p>
          <a:p>
            <a:r>
              <a:rPr lang="en-US" sz="4400" smtClean="0"/>
              <a:t>Photo:  changing sunlight into chemical E in carbohydrate bonds</a:t>
            </a:r>
          </a:p>
          <a:p>
            <a:pPr lvl="1"/>
            <a:r>
              <a:rPr lang="en-US" sz="4000" smtClean="0"/>
              <a:t>Carbo bonds:  sugars and starches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50" y="1447800"/>
            <a:ext cx="7815263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972300" y="3708400"/>
            <a:ext cx="876300" cy="17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019925" y="3605213"/>
            <a:ext cx="1090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ChloropIast</a:t>
            </a:r>
            <a:endParaRPr lang="en-US" sz="1800">
              <a:latin typeface="Arial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063625" y="1712913"/>
            <a:ext cx="184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CO</a:t>
            </a:r>
            <a:r>
              <a:rPr lang="en-US" sz="1400" baseline="-25000">
                <a:latin typeface="Arial" charset="0"/>
              </a:rPr>
              <a:t>2 </a:t>
            </a:r>
            <a:r>
              <a:rPr lang="en-US" sz="1400">
                <a:latin typeface="Arial" charset="0"/>
              </a:rPr>
              <a:t>Enters the Cycle</a:t>
            </a:r>
            <a:endParaRPr lang="en-US" sz="1800">
              <a:latin typeface="Arial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416425" y="2195513"/>
            <a:ext cx="1189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Energy Input</a:t>
            </a:r>
            <a:endParaRPr lang="en-US" sz="1800">
              <a:latin typeface="Arial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038225" y="4202113"/>
            <a:ext cx="12080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5-Carbon</a:t>
            </a:r>
          </a:p>
          <a:p>
            <a:r>
              <a:rPr lang="en-US" sz="1400">
                <a:latin typeface="Arial" charset="0"/>
              </a:rPr>
              <a:t>Molecules</a:t>
            </a:r>
          </a:p>
          <a:p>
            <a:r>
              <a:rPr lang="en-US" sz="1400">
                <a:latin typeface="Arial" charset="0"/>
              </a:rPr>
              <a:t>Regenerated</a:t>
            </a:r>
            <a:endParaRPr lang="en-US" sz="1800">
              <a:latin typeface="Arial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698625" y="5662613"/>
            <a:ext cx="250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Sugars and other compounds</a:t>
            </a:r>
            <a:endParaRPr lang="en-US" sz="1800">
              <a:latin typeface="Arial" charset="0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3832225" y="4875213"/>
            <a:ext cx="1444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6-Carbon Sugar</a:t>
            </a:r>
          </a:p>
          <a:p>
            <a:r>
              <a:rPr lang="en-US" sz="1400">
                <a:latin typeface="Arial" charset="0"/>
              </a:rPr>
              <a:t>Produced</a:t>
            </a:r>
            <a:endParaRPr lang="en-US" sz="1800">
              <a:latin typeface="Arial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Section 8-3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743200" y="298450"/>
            <a:ext cx="51054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Figure 8-11 Calvin Cycle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Go to Section:</a:t>
            </a:r>
            <a:endParaRPr lang="en-US">
              <a:latin typeface="Arial" charset="0"/>
            </a:endParaRP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2743200" y="457200"/>
            <a:ext cx="3187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The Calvin Cycle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utoUpdateAnimBg="0"/>
      <p:bldP spid="54278" grpId="0" autoUpdateAnimBg="0"/>
      <p:bldP spid="54279" grpId="0" autoUpdateAnimBg="0"/>
      <p:bldP spid="5428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Animation 10.3 Calvin Cycle.MO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27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0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90600"/>
          </a:xfrm>
        </p:spPr>
        <p:txBody>
          <a:bodyPr/>
          <a:lstStyle/>
          <a:p>
            <a:r>
              <a:rPr lang="en-US" smtClean="0">
                <a:hlinkClick r:id="rId2" action="ppaction://hlinkfile"/>
              </a:rPr>
              <a:t>Respiration</a:t>
            </a: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smtClean="0"/>
              <a:t>Basic formula</a:t>
            </a:r>
          </a:p>
          <a:p>
            <a:pPr>
              <a:lnSpc>
                <a:spcPct val="90000"/>
              </a:lnSpc>
            </a:pPr>
            <a:r>
              <a:rPr lang="en-US" sz="4400" smtClean="0"/>
              <a:t>C</a:t>
            </a:r>
            <a:r>
              <a:rPr lang="en-US" sz="4400" baseline="-25000" smtClean="0"/>
              <a:t>6</a:t>
            </a:r>
            <a:r>
              <a:rPr lang="en-US" sz="4400" smtClean="0"/>
              <a:t>H</a:t>
            </a:r>
            <a:r>
              <a:rPr lang="en-US" sz="4400" baseline="-25000" smtClean="0"/>
              <a:t>12</a:t>
            </a:r>
            <a:r>
              <a:rPr lang="en-US" sz="4400" smtClean="0"/>
              <a:t>O</a:t>
            </a:r>
            <a:r>
              <a:rPr lang="en-US" sz="4400" baseline="-25000" smtClean="0"/>
              <a:t>6</a:t>
            </a:r>
            <a:r>
              <a:rPr lang="en-US" sz="4400" smtClean="0"/>
              <a:t> + 6O</a:t>
            </a:r>
            <a:r>
              <a:rPr lang="en-US" sz="4400" baseline="-25000" smtClean="0"/>
              <a:t>2</a:t>
            </a:r>
            <a:r>
              <a:rPr lang="en-US" sz="4400" smtClean="0">
                <a:sym typeface="Monotype Sorts" pitchFamily="2" charset="2"/>
              </a:rPr>
              <a:t> 6CO</a:t>
            </a:r>
            <a:r>
              <a:rPr lang="en-US" sz="4400" baseline="-25000" smtClean="0">
                <a:sym typeface="Monotype Sorts" pitchFamily="2" charset="2"/>
              </a:rPr>
              <a:t>2</a:t>
            </a:r>
            <a:r>
              <a:rPr lang="en-US" sz="4400" smtClean="0">
                <a:sym typeface="Monotype Sorts" pitchFamily="2" charset="2"/>
              </a:rPr>
              <a:t> +6H</a:t>
            </a:r>
            <a:r>
              <a:rPr lang="en-US" sz="4400" baseline="-25000" smtClean="0">
                <a:sym typeface="Monotype Sorts" pitchFamily="2" charset="2"/>
              </a:rPr>
              <a:t>2</a:t>
            </a:r>
            <a:r>
              <a:rPr lang="en-US" sz="4400" smtClean="0">
                <a:sym typeface="Monotype Sorts" pitchFamily="2" charset="2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4400" smtClean="0"/>
              <a:t>Respiration:  release E by breaking down food molecules in presence of O</a:t>
            </a:r>
            <a:r>
              <a:rPr lang="en-US" sz="4400" baseline="-25000" smtClean="0"/>
              <a:t>2</a:t>
            </a:r>
          </a:p>
          <a:p>
            <a:pPr>
              <a:lnSpc>
                <a:spcPct val="90000"/>
              </a:lnSpc>
            </a:pPr>
            <a:r>
              <a:rPr lang="en-US" sz="4400" smtClean="0"/>
              <a:t>Three Stages:  Glycolysis, Krebs, and Electron Transport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Glycolysis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419600"/>
          </a:xfrm>
        </p:spPr>
        <p:txBody>
          <a:bodyPr/>
          <a:lstStyle/>
          <a:p>
            <a:r>
              <a:rPr lang="en-US" sz="4400" smtClean="0">
                <a:sym typeface="Monotype Sorts" pitchFamily="2" charset="2"/>
              </a:rPr>
              <a:t>Glycolysis:Breaking down glucose in the cytoplasm of the cell.</a:t>
            </a:r>
          </a:p>
          <a:p>
            <a:r>
              <a:rPr lang="en-US" sz="4400" smtClean="0">
                <a:sym typeface="Monotype Sorts" pitchFamily="2" charset="2"/>
              </a:rPr>
              <a:t>Enzymes catalyse chemical reactions that change glucose, step by step into  2 Pyruvic Acids</a:t>
            </a:r>
            <a:endParaRPr lang="en-US" sz="4400" smtClean="0"/>
          </a:p>
          <a:p>
            <a:endParaRPr lang="en-US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458200" cy="6096000"/>
          </a:xfrm>
        </p:spPr>
        <p:txBody>
          <a:bodyPr/>
          <a:lstStyle/>
          <a:p>
            <a:pPr>
              <a:buFontTx/>
              <a:buNone/>
            </a:pPr>
            <a:endParaRPr lang="en-US" sz="4400" smtClean="0"/>
          </a:p>
          <a:p>
            <a:r>
              <a:rPr lang="en-US" sz="4400" smtClean="0"/>
              <a:t>Is an oxidation reaction, but does not need  O</a:t>
            </a:r>
            <a:r>
              <a:rPr lang="en-US" sz="4400" baseline="-25000" smtClean="0"/>
              <a:t>2</a:t>
            </a:r>
            <a:r>
              <a:rPr lang="en-US" sz="4400" smtClean="0"/>
              <a:t> to react.</a:t>
            </a:r>
          </a:p>
          <a:p>
            <a:r>
              <a:rPr lang="en-US" sz="4400" smtClean="0"/>
              <a:t>Has an E investment and E yielding phase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io_ch9_6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600200"/>
            <a:ext cx="73580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57200" y="24384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charset="0"/>
              </a:rPr>
              <a:t>Glucose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133600" y="35052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charset="0"/>
              </a:rPr>
              <a:t>Glycolysis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343400" y="3429000"/>
            <a:ext cx="76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charset="0"/>
              </a:rPr>
              <a:t>Krebs cycle          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019800" y="32766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latin typeface="Arial" charset="0"/>
              </a:rPr>
              <a:t>Electron</a:t>
            </a:r>
            <a:br>
              <a:rPr lang="en-US" altLang="en-US" sz="1400">
                <a:latin typeface="Arial" charset="0"/>
              </a:rPr>
            </a:br>
            <a:r>
              <a:rPr lang="en-US" altLang="en-US" sz="1400">
                <a:latin typeface="Arial" charset="0"/>
              </a:rPr>
              <a:t>transport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733800" y="5638800"/>
            <a:ext cx="160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charset="0"/>
              </a:rPr>
              <a:t>Fermentation (without oxygen)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7010400" y="5943600"/>
            <a:ext cx="1066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charset="0"/>
              </a:rPr>
              <a:t>Alcohol or lactic acid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057400" y="685800"/>
            <a:ext cx="514191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400">
                <a:solidFill>
                  <a:schemeClr val="tx2"/>
                </a:solidFill>
              </a:rPr>
              <a:t>Chemical Pathways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Arial" charset="0"/>
              </a:rPr>
              <a:t>Section 9-1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Arial" charset="0"/>
              </a:rPr>
              <a:t>Go to Section:</a:t>
            </a:r>
            <a:endParaRPr lang="en-US" altLang="en-US">
              <a:latin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The Krebs </a:t>
            </a:r>
            <a:r>
              <a:rPr lang="en-US" smtClean="0">
                <a:hlinkClick r:id="rId3" action="ppaction://hlinkfile"/>
              </a:rPr>
              <a:t>Cycle</a:t>
            </a: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sz="4400" smtClean="0"/>
              <a:t>In the presence of O</a:t>
            </a:r>
            <a:r>
              <a:rPr lang="en-US" sz="4400" baseline="-25000" smtClean="0"/>
              <a:t>2</a:t>
            </a:r>
            <a:r>
              <a:rPr lang="en-US" sz="4400" smtClean="0"/>
              <a:t>, pyruvic acid enters the mitochondria to begin the krebs cycle</a:t>
            </a:r>
          </a:p>
          <a:p>
            <a:r>
              <a:rPr lang="en-US" sz="4400" smtClean="0"/>
              <a:t>Occurs in the mitochondrial matrix of the inner mitochondrial membrane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r>
              <a:rPr lang="en-US" sz="4400" smtClean="0"/>
              <a:t>It takes two turns of the Krebs cycle to completely oxidize one glucose</a:t>
            </a:r>
          </a:p>
          <a:p>
            <a:r>
              <a:rPr lang="en-US" sz="4400" smtClean="0"/>
              <a:t>Krebs cycle is also called the Citric Acid cycle</a:t>
            </a:r>
          </a:p>
          <a:p>
            <a:pPr>
              <a:buFontTx/>
              <a:buNone/>
            </a:pPr>
            <a:endParaRPr lang="en-US" sz="4400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762000"/>
          </a:xfrm>
        </p:spPr>
        <p:txBody>
          <a:bodyPr/>
          <a:lstStyle/>
          <a:p>
            <a:r>
              <a:rPr lang="en-US" smtClean="0"/>
              <a:t>Electron </a:t>
            </a:r>
            <a:r>
              <a:rPr lang="en-US" smtClean="0">
                <a:hlinkClick r:id="rId2" action="ppaction://hlinkfile"/>
              </a:rPr>
              <a:t>Transport</a:t>
            </a:r>
            <a:r>
              <a:rPr lang="en-US" smtClean="0"/>
              <a:t> Chain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257800"/>
          </a:xfrm>
        </p:spPr>
        <p:txBody>
          <a:bodyPr/>
          <a:lstStyle/>
          <a:p>
            <a:r>
              <a:rPr lang="en-US" sz="4400" smtClean="0"/>
              <a:t>Occurs in the inner mitochondrial membrane</a:t>
            </a:r>
          </a:p>
          <a:p>
            <a:r>
              <a:rPr lang="en-US" sz="4400" smtClean="0"/>
              <a:t>Uses high E e- (FADH &amp; NADH) from Krebs to convert ADP to ATP</a:t>
            </a:r>
          </a:p>
          <a:p>
            <a:r>
              <a:rPr lang="en-US" sz="4400" smtClean="0"/>
              <a:t>End with the final e- acceptor, the H</a:t>
            </a:r>
            <a:r>
              <a:rPr lang="en-US" sz="4400" baseline="-25000" smtClean="0"/>
              <a:t>2</a:t>
            </a:r>
            <a:r>
              <a:rPr lang="en-US" sz="4400" smtClean="0"/>
              <a:t>O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Historical Perspective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800600"/>
          </a:xfrm>
        </p:spPr>
        <p:txBody>
          <a:bodyPr/>
          <a:lstStyle/>
          <a:p>
            <a:r>
              <a:rPr lang="en-US" sz="4400" smtClean="0"/>
              <a:t>Van Helment:  the mass of plants comes from H</a:t>
            </a:r>
            <a:r>
              <a:rPr lang="en-US" sz="4400" baseline="-25000" smtClean="0"/>
              <a:t>2</a:t>
            </a:r>
            <a:r>
              <a:rPr lang="en-US" sz="4400" smtClean="0"/>
              <a:t>O</a:t>
            </a:r>
          </a:p>
          <a:p>
            <a:r>
              <a:rPr lang="en-US" sz="4400" smtClean="0"/>
              <a:t>Priestly:  used a vacuum to discover that plants produce O</a:t>
            </a:r>
            <a:r>
              <a:rPr lang="en-US" sz="4400" baseline="-25000" smtClean="0"/>
              <a:t>2 </a:t>
            </a:r>
            <a:endParaRPr lang="en-US" sz="4400" smtClean="0"/>
          </a:p>
          <a:p>
            <a:r>
              <a:rPr lang="en-US" sz="4400" smtClean="0"/>
              <a:t>Ingenhousz:  exposure to light for plants to produce O</a:t>
            </a:r>
            <a:r>
              <a:rPr lang="en-US" sz="4400" baseline="-25000" smtClean="0"/>
              <a:t>2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Totals….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495800"/>
          </a:xfrm>
        </p:spPr>
        <p:txBody>
          <a:bodyPr/>
          <a:lstStyle/>
          <a:p>
            <a:r>
              <a:rPr lang="en-US" sz="4400" smtClean="0"/>
              <a:t>Glycolysis:  2 ATP</a:t>
            </a:r>
          </a:p>
          <a:p>
            <a:r>
              <a:rPr lang="en-US" sz="4400" smtClean="0"/>
              <a:t>Krebs and ETC:  34 ATP</a:t>
            </a:r>
          </a:p>
          <a:p>
            <a:r>
              <a:rPr lang="en-US" sz="4400" smtClean="0"/>
              <a:t>Total:  36 ATP</a:t>
            </a:r>
          </a:p>
          <a:p>
            <a:r>
              <a:rPr lang="en-US" sz="4400" smtClean="0"/>
              <a:t>Is only 38% of Total E in glucose</a:t>
            </a:r>
          </a:p>
          <a:p>
            <a:r>
              <a:rPr lang="en-US" sz="4400" smtClean="0"/>
              <a:t>Rest is lost as heat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smtClean="0"/>
              <a:t>Fermentation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r>
              <a:rPr lang="en-US" sz="4400" smtClean="0"/>
              <a:t>If O</a:t>
            </a:r>
            <a:r>
              <a:rPr lang="en-US" sz="4400" baseline="-25000" smtClean="0"/>
              <a:t>2</a:t>
            </a:r>
            <a:r>
              <a:rPr lang="en-US" sz="4400" smtClean="0"/>
              <a:t> is not present, the Pyruvic acid uses NAD to produce energy</a:t>
            </a:r>
          </a:p>
          <a:p>
            <a:r>
              <a:rPr lang="en-US" sz="4400" smtClean="0"/>
              <a:t>Called Anaerobic Fermentation </a:t>
            </a:r>
          </a:p>
          <a:p>
            <a:r>
              <a:rPr lang="en-US" sz="4400" smtClean="0"/>
              <a:t>Enables cells to produce ATP without the presence of O</a:t>
            </a:r>
            <a:r>
              <a:rPr lang="en-US" sz="4400" baseline="-25000" smtClean="0"/>
              <a:t>2</a:t>
            </a:r>
          </a:p>
          <a:p>
            <a:r>
              <a:rPr lang="en-US" sz="4400" smtClean="0"/>
              <a:t>Two basic types: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smtClean="0"/>
              <a:t>Lactic Acid Fermentation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4953000"/>
          </a:xfrm>
        </p:spPr>
        <p:txBody>
          <a:bodyPr/>
          <a:lstStyle/>
          <a:p>
            <a:r>
              <a:rPr lang="en-US" sz="4400" smtClean="0"/>
              <a:t>When O</a:t>
            </a:r>
            <a:r>
              <a:rPr lang="en-US" sz="4400" baseline="-25000" smtClean="0"/>
              <a:t>2</a:t>
            </a:r>
            <a:r>
              <a:rPr lang="en-US" sz="4400" smtClean="0"/>
              <a:t> is scarce, human muscle switches from aerobic respiration to LAF.  Lactate accumulates, but is eventually taken to the liver and converted back to pyruvic acid</a:t>
            </a:r>
          </a:p>
          <a:p>
            <a:r>
              <a:rPr lang="en-US" sz="4400" smtClean="0"/>
              <a:t>Pyruvic Acid + NADH </a:t>
            </a:r>
            <a:r>
              <a:rPr lang="en-US" sz="4400" smtClean="0">
                <a:sym typeface="Monotype Sorts" pitchFamily="2" charset="2"/>
              </a:rPr>
              <a:t> Lactic Acid +NAD</a:t>
            </a:r>
            <a:endParaRPr lang="en-US" sz="4400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r>
              <a:rPr lang="en-US" smtClean="0"/>
              <a:t>Alcoholic Fermentation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458200" cy="5562600"/>
          </a:xfrm>
        </p:spPr>
        <p:txBody>
          <a:bodyPr/>
          <a:lstStyle/>
          <a:p>
            <a:r>
              <a:rPr lang="en-US" sz="4400" smtClean="0"/>
              <a:t>Occurs in yeasts and other microorganisms</a:t>
            </a:r>
          </a:p>
          <a:p>
            <a:r>
              <a:rPr lang="en-US" sz="4400" smtClean="0"/>
              <a:t>Important to bakers and brewers because of CO</a:t>
            </a:r>
            <a:r>
              <a:rPr lang="en-US" sz="4400" baseline="-25000" smtClean="0"/>
              <a:t>2</a:t>
            </a:r>
            <a:r>
              <a:rPr lang="en-US" sz="4400" smtClean="0"/>
              <a:t> production</a:t>
            </a:r>
          </a:p>
          <a:p>
            <a:r>
              <a:rPr lang="en-US" sz="4400" smtClean="0"/>
              <a:t>Alcohol is not desirable to yeast, will die at 12% alcohol.</a:t>
            </a:r>
          </a:p>
          <a:p>
            <a:r>
              <a:rPr lang="en-US" sz="4400" smtClean="0"/>
              <a:t>Pyruvic Acid + NADH </a:t>
            </a:r>
            <a:r>
              <a:rPr lang="en-US" sz="4400" smtClean="0">
                <a:sym typeface="Monotype Sorts" pitchFamily="2" charset="2"/>
              </a:rPr>
              <a:t> Alcohol +CO</a:t>
            </a:r>
            <a:r>
              <a:rPr lang="en-US" sz="4400" baseline="-25000" smtClean="0">
                <a:sym typeface="Monotype Sorts" pitchFamily="2" charset="2"/>
              </a:rPr>
              <a:t>2</a:t>
            </a:r>
            <a:r>
              <a:rPr lang="en-US" sz="4400" smtClean="0">
                <a:sym typeface="Monotype Sorts" pitchFamily="2" charset="2"/>
              </a:rPr>
              <a:t> + NAD</a:t>
            </a:r>
            <a:endParaRPr lang="en-US" sz="4400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Requirements for Photosynthesis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153400" cy="4648200"/>
          </a:xfrm>
        </p:spPr>
        <p:txBody>
          <a:bodyPr/>
          <a:lstStyle/>
          <a:p>
            <a:r>
              <a:rPr lang="en-US" sz="4400" smtClean="0"/>
              <a:t>Basic Requirements:</a:t>
            </a:r>
          </a:p>
          <a:p>
            <a:pPr lvl="1"/>
            <a:r>
              <a:rPr lang="en-US" sz="4000" smtClean="0"/>
              <a:t>Sunlight, Pigments, E Storing Compounds</a:t>
            </a:r>
          </a:p>
          <a:p>
            <a:r>
              <a:rPr lang="en-US" sz="4400" smtClean="0"/>
              <a:t>Formula:</a:t>
            </a:r>
          </a:p>
          <a:p>
            <a:pPr lvl="1"/>
            <a:r>
              <a:rPr lang="en-US" sz="4000" smtClean="0"/>
              <a:t>6CO</a:t>
            </a:r>
            <a:r>
              <a:rPr lang="en-US" sz="4000" baseline="-25000" smtClean="0"/>
              <a:t>2</a:t>
            </a:r>
            <a:r>
              <a:rPr lang="en-US" sz="4000" smtClean="0"/>
              <a:t> + 6H</a:t>
            </a:r>
            <a:r>
              <a:rPr lang="en-US" sz="4000" baseline="-25000" smtClean="0"/>
              <a:t>2</a:t>
            </a:r>
            <a:r>
              <a:rPr lang="en-US" sz="4000" smtClean="0"/>
              <a:t>0 </a:t>
            </a:r>
            <a:r>
              <a:rPr lang="en-US" sz="3200" u="sng" baseline="30000" smtClean="0"/>
              <a:t>LIGHT</a:t>
            </a:r>
            <a:r>
              <a:rPr lang="en-US" sz="4000" smtClean="0"/>
              <a:t> C</a:t>
            </a:r>
            <a:r>
              <a:rPr lang="en-US" sz="4000" baseline="-25000" smtClean="0"/>
              <a:t>6</a:t>
            </a:r>
            <a:r>
              <a:rPr lang="en-US" sz="4000" smtClean="0"/>
              <a:t>H</a:t>
            </a:r>
            <a:r>
              <a:rPr lang="en-US" sz="4000" baseline="-25000" smtClean="0"/>
              <a:t>12</a:t>
            </a:r>
            <a:r>
              <a:rPr lang="en-US" sz="4000" smtClean="0"/>
              <a:t>0</a:t>
            </a:r>
            <a:r>
              <a:rPr lang="en-US" sz="4000" baseline="-25000" smtClean="0"/>
              <a:t>6</a:t>
            </a:r>
            <a:r>
              <a:rPr lang="en-US" sz="4000" smtClean="0"/>
              <a:t> + 6O</a:t>
            </a:r>
            <a:r>
              <a:rPr lang="en-US" sz="4000" baseline="-25000" smtClean="0"/>
              <a:t>2</a:t>
            </a:r>
            <a:endParaRPr lang="en-US" sz="4000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Sunlight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r>
              <a:rPr lang="en-US" sz="4400" smtClean="0"/>
              <a:t>Autotrophs:  all green plants, use sunlight directly to produce food from inorganic molecules in the environment</a:t>
            </a:r>
          </a:p>
          <a:p>
            <a:r>
              <a:rPr lang="en-US" sz="4400" smtClean="0"/>
              <a:t>Heterotrophs:  obtain E from food they eat.  Eat Heteros, Autotrophs, or both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r>
              <a:rPr lang="en-US" smtClean="0"/>
              <a:t>Pigments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562600"/>
          </a:xfrm>
        </p:spPr>
        <p:txBody>
          <a:bodyPr/>
          <a:lstStyle/>
          <a:p>
            <a:r>
              <a:rPr lang="en-US" sz="4400" smtClean="0"/>
              <a:t>Photo begins when light is absorbed by pigments</a:t>
            </a:r>
          </a:p>
          <a:p>
            <a:r>
              <a:rPr lang="en-US" sz="4400" smtClean="0"/>
              <a:t>Pigments are colored substances that absorb or reflect light</a:t>
            </a:r>
          </a:p>
          <a:p>
            <a:r>
              <a:rPr lang="en-US" sz="4400" smtClean="0"/>
              <a:t>chlorophyll absorbs red and blue light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mtClean="0"/>
              <a:t>E absorbing compounds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029200"/>
          </a:xfrm>
        </p:spPr>
        <p:txBody>
          <a:bodyPr/>
          <a:lstStyle/>
          <a:p>
            <a:r>
              <a:rPr lang="en-US" sz="4400" smtClean="0"/>
              <a:t>E is transferred to electrons (e-) in matter (chemical bonds)</a:t>
            </a:r>
          </a:p>
          <a:p>
            <a:r>
              <a:rPr lang="en-US" sz="4400" smtClean="0"/>
              <a:t>An electron carrier can accept high E e-’s, and transfer them to another compound</a:t>
            </a:r>
          </a:p>
          <a:p>
            <a:r>
              <a:rPr lang="en-US" sz="4400" smtClean="0"/>
              <a:t>In Green Plant cells: e- to higher E level in chlorophyll, trapped in two bonds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  <p:bldP spid="11267" grpI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786</Words>
  <Application>Microsoft Office PowerPoint</Application>
  <PresentationFormat>On-screen Show (4:3)</PresentationFormat>
  <Paragraphs>120</Paragraphs>
  <Slides>33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Times New Roman</vt:lpstr>
      <vt:lpstr>Arial</vt:lpstr>
      <vt:lpstr>Arial Black</vt:lpstr>
      <vt:lpstr>Monotype Sorts</vt:lpstr>
      <vt:lpstr>Default Design</vt:lpstr>
      <vt:lpstr>Photosynthesis &amp; Respiration</vt:lpstr>
      <vt:lpstr>Photosynthesis</vt:lpstr>
      <vt:lpstr>Historical Perspective</vt:lpstr>
      <vt:lpstr>Requirements for Photosynthesis</vt:lpstr>
      <vt:lpstr>Slide 5</vt:lpstr>
      <vt:lpstr>Sunlight</vt:lpstr>
      <vt:lpstr>Pigments</vt:lpstr>
      <vt:lpstr>Slide 8</vt:lpstr>
      <vt:lpstr>E absorbing compounds</vt:lpstr>
      <vt:lpstr>Slide 10</vt:lpstr>
      <vt:lpstr>Slide 11</vt:lpstr>
      <vt:lpstr>Slide 12</vt:lpstr>
      <vt:lpstr>Light Dependant and independent Reactions</vt:lpstr>
      <vt:lpstr>Light Dependent Reaction</vt:lpstr>
      <vt:lpstr>Slide 15</vt:lpstr>
      <vt:lpstr>Slide 16</vt:lpstr>
      <vt:lpstr>Slide 17</vt:lpstr>
      <vt:lpstr>Light Independent Cycle (Calvin)</vt:lpstr>
      <vt:lpstr>Light Independent Cycle (Calvin)</vt:lpstr>
      <vt:lpstr>Slide 20</vt:lpstr>
      <vt:lpstr>Slide 21</vt:lpstr>
      <vt:lpstr>Respiration</vt:lpstr>
      <vt:lpstr>Glycolysis</vt:lpstr>
      <vt:lpstr>Slide 24</vt:lpstr>
      <vt:lpstr>Slide 25</vt:lpstr>
      <vt:lpstr>The Krebs Cycle</vt:lpstr>
      <vt:lpstr>Slide 27</vt:lpstr>
      <vt:lpstr>Slide 28</vt:lpstr>
      <vt:lpstr>Electron Transport Chain</vt:lpstr>
      <vt:lpstr>Energy Totals….</vt:lpstr>
      <vt:lpstr>Fermentation</vt:lpstr>
      <vt:lpstr>Lactic Acid Fermentation</vt:lpstr>
      <vt:lpstr>Alcoholic Fermentation</vt:lpstr>
    </vt:vector>
  </TitlesOfParts>
  <Company>Whitehall District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 &amp; Respiration</dc:title>
  <dc:creator>Bryan J. Mahan</dc:creator>
  <cp:lastModifiedBy>autumnleatrea</cp:lastModifiedBy>
  <cp:revision>48</cp:revision>
  <cp:lastPrinted>2000-10-05T19:06:43Z</cp:lastPrinted>
  <dcterms:created xsi:type="dcterms:W3CDTF">2000-10-02T15:46:24Z</dcterms:created>
  <dcterms:modified xsi:type="dcterms:W3CDTF">2011-01-13T13:08:41Z</dcterms:modified>
</cp:coreProperties>
</file>